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99" r:id="rId11"/>
    <p:sldId id="334" r:id="rId12"/>
    <p:sldId id="264" r:id="rId13"/>
    <p:sldId id="266" r:id="rId14"/>
    <p:sldId id="333" r:id="rId15"/>
    <p:sldId id="335" r:id="rId16"/>
    <p:sldId id="276" r:id="rId17"/>
    <p:sldId id="303" r:id="rId18"/>
    <p:sldId id="293" r:id="rId19"/>
    <p:sldId id="277" r:id="rId20"/>
    <p:sldId id="284" r:id="rId21"/>
    <p:sldId id="269" r:id="rId22"/>
    <p:sldId id="304" r:id="rId23"/>
    <p:sldId id="305" r:id="rId24"/>
    <p:sldId id="307" r:id="rId25"/>
    <p:sldId id="306" r:id="rId26"/>
    <p:sldId id="308" r:id="rId27"/>
    <p:sldId id="336" r:id="rId28"/>
    <p:sldId id="309" r:id="rId29"/>
    <p:sldId id="310" r:id="rId30"/>
    <p:sldId id="311" r:id="rId31"/>
    <p:sldId id="312" r:id="rId32"/>
    <p:sldId id="337" r:id="rId33"/>
    <p:sldId id="338" r:id="rId34"/>
    <p:sldId id="315" r:id="rId35"/>
    <p:sldId id="316" r:id="rId36"/>
    <p:sldId id="317" r:id="rId37"/>
    <p:sldId id="294" r:id="rId38"/>
    <p:sldId id="296" r:id="rId39"/>
    <p:sldId id="339" r:id="rId40"/>
    <p:sldId id="340" r:id="rId41"/>
    <p:sldId id="321" r:id="rId42"/>
    <p:sldId id="322" r:id="rId43"/>
    <p:sldId id="341" r:id="rId44"/>
    <p:sldId id="342"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1940389-EB43-48F5-882B-94F517C870CA}" v="341" dt="2024-10-22T20:03:12.108"/>
    <p1510:client id="{26552CD6-C827-4DDE-8F09-777F03892CE4}" v="406" dt="2024-10-23T10:46:44.346"/>
    <p1510:client id="{61CBAB9F-9BB7-44A7-8D44-D49CF148593D}" v="112" dt="2024-10-23T11:12:09.888"/>
    <p1510:client id="{66599C84-9071-46E6-8521-EF78851AA8D0}" v="83" dt="2024-10-22T18:56:53.653"/>
    <p1510:client id="{B00E8A3B-EDCD-49C5-9020-0DAE863F8005}" v="29" dt="2024-10-22T18:24:19.048"/>
    <p1510:client id="{B9B403D3-805E-45EE-A0FD-16D0E5FFE934}" v="124" dt="2024-10-22T18:20:34.681"/>
    <p1510:client id="{DD048472-45F0-42A2-A3E7-82EEFD082798}" v="118" dt="2024-10-22T11:35:58.10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varScale="1">
        <p:scale>
          <a:sx n="117" d="100"/>
          <a:sy n="117" d="100"/>
        </p:scale>
        <p:origin x="184" y="40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s>
</file>

<file path=ppt/diagrams/_rels/data2.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svg"/><Relationship Id="rId7" Type="http://schemas.openxmlformats.org/officeDocument/2006/relationships/image" Target="../media/image13.svg"/><Relationship Id="rId2" Type="http://schemas.openxmlformats.org/officeDocument/2006/relationships/image" Target="../media/image8.png"/><Relationship Id="rId1" Type="http://schemas.openxmlformats.org/officeDocument/2006/relationships/hyperlink" Target="https://github.com/LargoLujan/falcon9-landing-prediction-ibm-capstone" TargetMode="External"/><Relationship Id="rId6" Type="http://schemas.openxmlformats.org/officeDocument/2006/relationships/image" Target="../media/image12.png"/><Relationship Id="rId11" Type="http://schemas.openxmlformats.org/officeDocument/2006/relationships/image" Target="../media/image17.svg"/><Relationship Id="rId5" Type="http://schemas.openxmlformats.org/officeDocument/2006/relationships/image" Target="../media/image11.sv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svg"/></Relationships>
</file>

<file path=ppt/diagrams/_rels/data3.xml.rels><?xml version="1.0" encoding="UTF-8" standalone="yes"?>
<Relationships xmlns="http://schemas.openxmlformats.org/package/2006/relationships"><Relationship Id="rId1" Type="http://schemas.openxmlformats.org/officeDocument/2006/relationships/hyperlink" Target="https://github.com/LargoLujan/falcon9-landing-prediction-ibm-capstone" TargetMode="External"/></Relationships>
</file>

<file path=ppt/diagrams/_rels/drawing2.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11" Type="http://schemas.openxmlformats.org/officeDocument/2006/relationships/hyperlink" Target="https://github.com/LargoLujan/falcon9-landing-prediction-ibm-capstone" TargetMode="External"/><Relationship Id="rId5" Type="http://schemas.openxmlformats.org/officeDocument/2006/relationships/image" Target="../media/image12.png"/><Relationship Id="rId10" Type="http://schemas.openxmlformats.org/officeDocument/2006/relationships/image" Target="../media/image17.svg"/><Relationship Id="rId4" Type="http://schemas.openxmlformats.org/officeDocument/2006/relationships/image" Target="../media/image11.svg"/><Relationship Id="rId9" Type="http://schemas.openxmlformats.org/officeDocument/2006/relationships/image" Target="../media/image16.png"/></Relationships>
</file>

<file path=ppt/diagrams/_rels/drawing3.xml.rels><?xml version="1.0" encoding="UTF-8" standalone="yes"?>
<Relationships xmlns="http://schemas.openxmlformats.org/package/2006/relationships"><Relationship Id="rId1" Type="http://schemas.openxmlformats.org/officeDocument/2006/relationships/hyperlink" Target="https://github.com/LargoLujan/falcon9-landing-prediction-ibm-capstone" TargetMode="Externa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6B77B6C-0012-465C-8DF4-EDE70B2C2D61}" type="doc">
      <dgm:prSet loTypeId="urn:microsoft.com/office/officeart/2005/8/layout/vList5" loCatId="list" qsTypeId="urn:microsoft.com/office/officeart/2005/8/quickstyle/simple1" qsCatId="simple" csTypeId="urn:microsoft.com/office/officeart/2005/8/colors/colorful1" csCatId="colorful"/>
      <dgm:spPr/>
      <dgm:t>
        <a:bodyPr/>
        <a:lstStyle/>
        <a:p>
          <a:endParaRPr lang="en-US"/>
        </a:p>
      </dgm:t>
    </dgm:pt>
    <dgm:pt modelId="{426228E3-C1F7-4463-AF71-48B50385DCA9}">
      <dgm:prSet/>
      <dgm:spPr/>
      <dgm:t>
        <a:bodyPr/>
        <a:lstStyle/>
        <a:p>
          <a:r>
            <a:rPr lang="en-US"/>
            <a:t>Executive Summary</a:t>
          </a:r>
        </a:p>
      </dgm:t>
    </dgm:pt>
    <dgm:pt modelId="{F364B301-4B27-45F3-A4C0-94161886AE1C}" type="parTrans" cxnId="{76D5F4C4-6C09-4939-8DC1-0723B85EFED5}">
      <dgm:prSet/>
      <dgm:spPr/>
      <dgm:t>
        <a:bodyPr/>
        <a:lstStyle/>
        <a:p>
          <a:endParaRPr lang="en-US"/>
        </a:p>
      </dgm:t>
    </dgm:pt>
    <dgm:pt modelId="{B7A56C54-7251-438C-AFCF-E8E6A9849A7D}" type="sibTrans" cxnId="{76D5F4C4-6C09-4939-8DC1-0723B85EFED5}">
      <dgm:prSet/>
      <dgm:spPr/>
      <dgm:t>
        <a:bodyPr/>
        <a:lstStyle/>
        <a:p>
          <a:endParaRPr lang="en-US"/>
        </a:p>
      </dgm:t>
    </dgm:pt>
    <dgm:pt modelId="{99A63BE9-7F1B-4815-87EC-28AB8AB9F134}">
      <dgm:prSet/>
      <dgm:spPr/>
      <dgm:t>
        <a:bodyPr/>
        <a:lstStyle/>
        <a:p>
          <a:r>
            <a:rPr lang="en-US" b="1"/>
            <a:t>Data collection methodology:</a:t>
          </a:r>
          <a:endParaRPr lang="en-US"/>
        </a:p>
      </dgm:t>
    </dgm:pt>
    <dgm:pt modelId="{A1955F12-0100-404F-83B0-41121366CD51}" type="parTrans" cxnId="{2848EA74-C8B7-401E-BCAD-0B5380BDAEFE}">
      <dgm:prSet/>
      <dgm:spPr/>
      <dgm:t>
        <a:bodyPr/>
        <a:lstStyle/>
        <a:p>
          <a:endParaRPr lang="en-US"/>
        </a:p>
      </dgm:t>
    </dgm:pt>
    <dgm:pt modelId="{6C6AB061-E48E-455F-8C60-5400EF4875E7}" type="sibTrans" cxnId="{2848EA74-C8B7-401E-BCAD-0B5380BDAEFE}">
      <dgm:prSet/>
      <dgm:spPr/>
      <dgm:t>
        <a:bodyPr/>
        <a:lstStyle/>
        <a:p>
          <a:endParaRPr lang="en-US"/>
        </a:p>
      </dgm:t>
    </dgm:pt>
    <dgm:pt modelId="{559DFA38-89A8-4F97-A577-A3A5F19E1713}">
      <dgm:prSet/>
      <dgm:spPr/>
      <dgm:t>
        <a:bodyPr/>
        <a:lstStyle/>
        <a:p>
          <a:r>
            <a:rPr lang="en-US"/>
            <a:t>SpaceX launch data was sourced from publicly available records, including launch dates, payloads, orbits, and landing outcomes.</a:t>
          </a:r>
        </a:p>
      </dgm:t>
    </dgm:pt>
    <dgm:pt modelId="{DC3E5461-9CFF-400C-80B6-3CF211F137C9}" type="parTrans" cxnId="{879FAEEA-6999-4E59-99C3-67A75E781409}">
      <dgm:prSet/>
      <dgm:spPr/>
      <dgm:t>
        <a:bodyPr/>
        <a:lstStyle/>
        <a:p>
          <a:endParaRPr lang="en-US"/>
        </a:p>
      </dgm:t>
    </dgm:pt>
    <dgm:pt modelId="{E9772A88-F886-40E7-AE7B-C4EC0D4AD6EC}" type="sibTrans" cxnId="{879FAEEA-6999-4E59-99C3-67A75E781409}">
      <dgm:prSet/>
      <dgm:spPr/>
      <dgm:t>
        <a:bodyPr/>
        <a:lstStyle/>
        <a:p>
          <a:endParaRPr lang="en-US"/>
        </a:p>
      </dgm:t>
    </dgm:pt>
    <dgm:pt modelId="{5BA2A3E4-38ED-4625-810A-378C21AA5E88}">
      <dgm:prSet/>
      <dgm:spPr/>
      <dgm:t>
        <a:bodyPr/>
        <a:lstStyle/>
        <a:p>
          <a:r>
            <a:rPr lang="en-US" b="1"/>
            <a:t>Perform data wrangling</a:t>
          </a:r>
          <a:endParaRPr lang="en-US"/>
        </a:p>
      </dgm:t>
    </dgm:pt>
    <dgm:pt modelId="{78FA5CC6-9E25-4AF0-9EC9-4976D40BFF4D}" type="parTrans" cxnId="{55867879-4449-458C-8009-02FF74E64F34}">
      <dgm:prSet/>
      <dgm:spPr/>
      <dgm:t>
        <a:bodyPr/>
        <a:lstStyle/>
        <a:p>
          <a:endParaRPr lang="en-US"/>
        </a:p>
      </dgm:t>
    </dgm:pt>
    <dgm:pt modelId="{4F0865E6-BB13-4711-B0CB-D8AEC4B18508}" type="sibTrans" cxnId="{55867879-4449-458C-8009-02FF74E64F34}">
      <dgm:prSet/>
      <dgm:spPr/>
      <dgm:t>
        <a:bodyPr/>
        <a:lstStyle/>
        <a:p>
          <a:endParaRPr lang="en-US"/>
        </a:p>
      </dgm:t>
    </dgm:pt>
    <dgm:pt modelId="{478A8B3E-80B7-4E97-9083-CCE42D829F53}">
      <dgm:prSet/>
      <dgm:spPr/>
      <dgm:t>
        <a:bodyPr/>
        <a:lstStyle/>
        <a:p>
          <a:r>
            <a:rPr lang="en-US"/>
            <a:t>Missing values were handled, and categorical variables were one-hot encoded for modeling.</a:t>
          </a:r>
        </a:p>
      </dgm:t>
    </dgm:pt>
    <dgm:pt modelId="{60C0917C-5F53-4DED-BD7E-B0D58E403DAA}" type="parTrans" cxnId="{1159DAD4-1525-43C2-BFEA-EC2289A5D36F}">
      <dgm:prSet/>
      <dgm:spPr/>
      <dgm:t>
        <a:bodyPr/>
        <a:lstStyle/>
        <a:p>
          <a:endParaRPr lang="en-US"/>
        </a:p>
      </dgm:t>
    </dgm:pt>
    <dgm:pt modelId="{D1D525C7-312D-44CE-98E6-5F974871AAC1}" type="sibTrans" cxnId="{1159DAD4-1525-43C2-BFEA-EC2289A5D36F}">
      <dgm:prSet/>
      <dgm:spPr/>
      <dgm:t>
        <a:bodyPr/>
        <a:lstStyle/>
        <a:p>
          <a:endParaRPr lang="en-US"/>
        </a:p>
      </dgm:t>
    </dgm:pt>
    <dgm:pt modelId="{570E6C7C-720B-4979-8DFD-A5486E42F980}">
      <dgm:prSet/>
      <dgm:spPr/>
      <dgm:t>
        <a:bodyPr/>
        <a:lstStyle/>
        <a:p>
          <a:r>
            <a:rPr lang="en-US" b="1"/>
            <a:t>Perform exploratory data analysis (EDA) using visualization and SQL</a:t>
          </a:r>
          <a:endParaRPr lang="en-US"/>
        </a:p>
      </dgm:t>
    </dgm:pt>
    <dgm:pt modelId="{C485D4F6-CB39-4E8D-A133-21F84B7B3038}" type="parTrans" cxnId="{93B4D602-FCD2-42D6-8A41-AF75DCE7FCB8}">
      <dgm:prSet/>
      <dgm:spPr/>
      <dgm:t>
        <a:bodyPr/>
        <a:lstStyle/>
        <a:p>
          <a:endParaRPr lang="en-US"/>
        </a:p>
      </dgm:t>
    </dgm:pt>
    <dgm:pt modelId="{963C7738-C0E8-47A5-94FC-E07719D049A2}" type="sibTrans" cxnId="{93B4D602-FCD2-42D6-8A41-AF75DCE7FCB8}">
      <dgm:prSet/>
      <dgm:spPr/>
      <dgm:t>
        <a:bodyPr/>
        <a:lstStyle/>
        <a:p>
          <a:endParaRPr lang="en-US"/>
        </a:p>
      </dgm:t>
    </dgm:pt>
    <dgm:pt modelId="{C19886AF-6343-4238-8E73-1DC96BC97D41}">
      <dgm:prSet/>
      <dgm:spPr/>
      <dgm:t>
        <a:bodyPr/>
        <a:lstStyle/>
        <a:p>
          <a:r>
            <a:rPr lang="en-US" b="1"/>
            <a:t>Perform interactive visual analytics using Folium and Plotly Dash</a:t>
          </a:r>
          <a:endParaRPr lang="en-US"/>
        </a:p>
      </dgm:t>
    </dgm:pt>
    <dgm:pt modelId="{9403BB16-0F5E-4ABA-913E-9CCF297FFE9B}" type="parTrans" cxnId="{37B850D2-D458-4FC0-9DCA-6CC7DE9FA9BB}">
      <dgm:prSet/>
      <dgm:spPr/>
      <dgm:t>
        <a:bodyPr/>
        <a:lstStyle/>
        <a:p>
          <a:endParaRPr lang="en-US"/>
        </a:p>
      </dgm:t>
    </dgm:pt>
    <dgm:pt modelId="{4A39E767-6877-46BC-ABBF-05FD5E807999}" type="sibTrans" cxnId="{37B850D2-D458-4FC0-9DCA-6CC7DE9FA9BB}">
      <dgm:prSet/>
      <dgm:spPr/>
      <dgm:t>
        <a:bodyPr/>
        <a:lstStyle/>
        <a:p>
          <a:endParaRPr lang="en-US"/>
        </a:p>
      </dgm:t>
    </dgm:pt>
    <dgm:pt modelId="{CDE2E916-2523-4979-8831-34F26D2688F6}">
      <dgm:prSet/>
      <dgm:spPr/>
      <dgm:t>
        <a:bodyPr/>
        <a:lstStyle/>
        <a:p>
          <a:r>
            <a:rPr lang="en-US" b="1"/>
            <a:t>Perform predictive analysis using classification models</a:t>
          </a:r>
          <a:endParaRPr lang="en-US"/>
        </a:p>
      </dgm:t>
    </dgm:pt>
    <dgm:pt modelId="{B25F3E89-7909-4864-A9B1-E3A7F0DC3765}" type="parTrans" cxnId="{32E19F87-1587-44BB-B5E0-C3963134D839}">
      <dgm:prSet/>
      <dgm:spPr/>
      <dgm:t>
        <a:bodyPr/>
        <a:lstStyle/>
        <a:p>
          <a:endParaRPr lang="en-US"/>
        </a:p>
      </dgm:t>
    </dgm:pt>
    <dgm:pt modelId="{A82F599A-23D7-4B7B-817B-4A0D0919B492}" type="sibTrans" cxnId="{32E19F87-1587-44BB-B5E0-C3963134D839}">
      <dgm:prSet/>
      <dgm:spPr/>
      <dgm:t>
        <a:bodyPr/>
        <a:lstStyle/>
        <a:p>
          <a:endParaRPr lang="en-US"/>
        </a:p>
      </dgm:t>
    </dgm:pt>
    <dgm:pt modelId="{11EE32AC-4A1B-4CC6-AC63-6E272F057804}">
      <dgm:prSet/>
      <dgm:spPr/>
      <dgm:t>
        <a:bodyPr/>
        <a:lstStyle/>
        <a:p>
          <a:r>
            <a:rPr lang="en-US"/>
            <a:t>Data was normalized, standardized, and split into training and testing sets for model evaluation.</a:t>
          </a:r>
        </a:p>
      </dgm:t>
    </dgm:pt>
    <dgm:pt modelId="{3108AA18-3298-47CF-8A0F-55DBAB896D56}" type="parTrans" cxnId="{49B3F315-D76C-46E7-8C17-5F96B2583656}">
      <dgm:prSet/>
      <dgm:spPr/>
      <dgm:t>
        <a:bodyPr/>
        <a:lstStyle/>
        <a:p>
          <a:endParaRPr lang="en-US"/>
        </a:p>
      </dgm:t>
    </dgm:pt>
    <dgm:pt modelId="{6C0C9804-55D8-44F9-8913-A58D460896A0}" type="sibTrans" cxnId="{49B3F315-D76C-46E7-8C17-5F96B2583656}">
      <dgm:prSet/>
      <dgm:spPr/>
      <dgm:t>
        <a:bodyPr/>
        <a:lstStyle/>
        <a:p>
          <a:endParaRPr lang="en-US"/>
        </a:p>
      </dgm:t>
    </dgm:pt>
    <dgm:pt modelId="{E7199AF5-CA02-4FF7-AA40-B2CCBFD9F5EC}" type="pres">
      <dgm:prSet presAssocID="{C6B77B6C-0012-465C-8DF4-EDE70B2C2D61}" presName="Name0" presStyleCnt="0">
        <dgm:presLayoutVars>
          <dgm:dir/>
          <dgm:animLvl val="lvl"/>
          <dgm:resizeHandles val="exact"/>
        </dgm:presLayoutVars>
      </dgm:prSet>
      <dgm:spPr/>
    </dgm:pt>
    <dgm:pt modelId="{A764CE5B-C555-4778-9E21-3603681634F2}" type="pres">
      <dgm:prSet presAssocID="{426228E3-C1F7-4463-AF71-48B50385DCA9}" presName="linNode" presStyleCnt="0"/>
      <dgm:spPr/>
    </dgm:pt>
    <dgm:pt modelId="{5469DA55-CC98-42B3-A9FD-6F23DD7B0E65}" type="pres">
      <dgm:prSet presAssocID="{426228E3-C1F7-4463-AF71-48B50385DCA9}" presName="parentText" presStyleLbl="node1" presStyleIdx="0" presStyleCnt="6">
        <dgm:presLayoutVars>
          <dgm:chMax val="1"/>
          <dgm:bulletEnabled val="1"/>
        </dgm:presLayoutVars>
      </dgm:prSet>
      <dgm:spPr/>
    </dgm:pt>
    <dgm:pt modelId="{E2557754-BCAE-41C8-AC9F-65E2A4E1F9E8}" type="pres">
      <dgm:prSet presAssocID="{B7A56C54-7251-438C-AFCF-E8E6A9849A7D}" presName="sp" presStyleCnt="0"/>
      <dgm:spPr/>
    </dgm:pt>
    <dgm:pt modelId="{93ECADBB-91FC-4DD9-A493-40F1EAB874A0}" type="pres">
      <dgm:prSet presAssocID="{99A63BE9-7F1B-4815-87EC-28AB8AB9F134}" presName="linNode" presStyleCnt="0"/>
      <dgm:spPr/>
    </dgm:pt>
    <dgm:pt modelId="{9508FE18-B40D-4CE1-BBAF-08DC3822A067}" type="pres">
      <dgm:prSet presAssocID="{99A63BE9-7F1B-4815-87EC-28AB8AB9F134}" presName="parentText" presStyleLbl="node1" presStyleIdx="1" presStyleCnt="6">
        <dgm:presLayoutVars>
          <dgm:chMax val="1"/>
          <dgm:bulletEnabled val="1"/>
        </dgm:presLayoutVars>
      </dgm:prSet>
      <dgm:spPr/>
    </dgm:pt>
    <dgm:pt modelId="{4C963101-C3FA-407E-B836-6E759572251A}" type="pres">
      <dgm:prSet presAssocID="{99A63BE9-7F1B-4815-87EC-28AB8AB9F134}" presName="descendantText" presStyleLbl="alignAccFollowNode1" presStyleIdx="0" presStyleCnt="3">
        <dgm:presLayoutVars>
          <dgm:bulletEnabled val="1"/>
        </dgm:presLayoutVars>
      </dgm:prSet>
      <dgm:spPr/>
    </dgm:pt>
    <dgm:pt modelId="{D89792B6-B5DD-419E-8D26-1E0CC78B0CB9}" type="pres">
      <dgm:prSet presAssocID="{6C6AB061-E48E-455F-8C60-5400EF4875E7}" presName="sp" presStyleCnt="0"/>
      <dgm:spPr/>
    </dgm:pt>
    <dgm:pt modelId="{D019761C-2BE7-4A5A-9E7B-22704C72008F}" type="pres">
      <dgm:prSet presAssocID="{5BA2A3E4-38ED-4625-810A-378C21AA5E88}" presName="linNode" presStyleCnt="0"/>
      <dgm:spPr/>
    </dgm:pt>
    <dgm:pt modelId="{2562601E-831A-443D-A85E-BF4DD8355EAA}" type="pres">
      <dgm:prSet presAssocID="{5BA2A3E4-38ED-4625-810A-378C21AA5E88}" presName="parentText" presStyleLbl="node1" presStyleIdx="2" presStyleCnt="6">
        <dgm:presLayoutVars>
          <dgm:chMax val="1"/>
          <dgm:bulletEnabled val="1"/>
        </dgm:presLayoutVars>
      </dgm:prSet>
      <dgm:spPr/>
    </dgm:pt>
    <dgm:pt modelId="{574A1543-DCC9-4620-93C4-89557D402F32}" type="pres">
      <dgm:prSet presAssocID="{5BA2A3E4-38ED-4625-810A-378C21AA5E88}" presName="descendantText" presStyleLbl="alignAccFollowNode1" presStyleIdx="1" presStyleCnt="3">
        <dgm:presLayoutVars>
          <dgm:bulletEnabled val="1"/>
        </dgm:presLayoutVars>
      </dgm:prSet>
      <dgm:spPr/>
    </dgm:pt>
    <dgm:pt modelId="{CDC132D1-B1BB-47F7-B19A-E3D9FE265934}" type="pres">
      <dgm:prSet presAssocID="{4F0865E6-BB13-4711-B0CB-D8AEC4B18508}" presName="sp" presStyleCnt="0"/>
      <dgm:spPr/>
    </dgm:pt>
    <dgm:pt modelId="{0A88C5CA-5728-4700-B0B7-DE07E2C275B1}" type="pres">
      <dgm:prSet presAssocID="{570E6C7C-720B-4979-8DFD-A5486E42F980}" presName="linNode" presStyleCnt="0"/>
      <dgm:spPr/>
    </dgm:pt>
    <dgm:pt modelId="{22CF6E0B-99D3-4F0D-821B-2FD35231A6ED}" type="pres">
      <dgm:prSet presAssocID="{570E6C7C-720B-4979-8DFD-A5486E42F980}" presName="parentText" presStyleLbl="node1" presStyleIdx="3" presStyleCnt="6">
        <dgm:presLayoutVars>
          <dgm:chMax val="1"/>
          <dgm:bulletEnabled val="1"/>
        </dgm:presLayoutVars>
      </dgm:prSet>
      <dgm:spPr/>
    </dgm:pt>
    <dgm:pt modelId="{29ED8F60-8103-4AF9-B4CB-8D67AF7342B2}" type="pres">
      <dgm:prSet presAssocID="{963C7738-C0E8-47A5-94FC-E07719D049A2}" presName="sp" presStyleCnt="0"/>
      <dgm:spPr/>
    </dgm:pt>
    <dgm:pt modelId="{AFB7F4EA-1B34-4BAC-92DB-85EC13F9FA52}" type="pres">
      <dgm:prSet presAssocID="{C19886AF-6343-4238-8E73-1DC96BC97D41}" presName="linNode" presStyleCnt="0"/>
      <dgm:spPr/>
    </dgm:pt>
    <dgm:pt modelId="{FD5A29AF-7EB4-42B1-BC1F-29CEF74FC064}" type="pres">
      <dgm:prSet presAssocID="{C19886AF-6343-4238-8E73-1DC96BC97D41}" presName="parentText" presStyleLbl="node1" presStyleIdx="4" presStyleCnt="6">
        <dgm:presLayoutVars>
          <dgm:chMax val="1"/>
          <dgm:bulletEnabled val="1"/>
        </dgm:presLayoutVars>
      </dgm:prSet>
      <dgm:spPr/>
    </dgm:pt>
    <dgm:pt modelId="{C3DBFE19-664E-44BE-95B7-1A4CE46ACEB6}" type="pres">
      <dgm:prSet presAssocID="{4A39E767-6877-46BC-ABBF-05FD5E807999}" presName="sp" presStyleCnt="0"/>
      <dgm:spPr/>
    </dgm:pt>
    <dgm:pt modelId="{61A14308-432B-4359-9120-35B8C9F4CF0F}" type="pres">
      <dgm:prSet presAssocID="{CDE2E916-2523-4979-8831-34F26D2688F6}" presName="linNode" presStyleCnt="0"/>
      <dgm:spPr/>
    </dgm:pt>
    <dgm:pt modelId="{35EE0B55-9441-48C9-B0F1-71F777630322}" type="pres">
      <dgm:prSet presAssocID="{CDE2E916-2523-4979-8831-34F26D2688F6}" presName="parentText" presStyleLbl="node1" presStyleIdx="5" presStyleCnt="6">
        <dgm:presLayoutVars>
          <dgm:chMax val="1"/>
          <dgm:bulletEnabled val="1"/>
        </dgm:presLayoutVars>
      </dgm:prSet>
      <dgm:spPr/>
    </dgm:pt>
    <dgm:pt modelId="{4C017E36-C5AC-47C7-A4A2-FFAB0F78AE07}" type="pres">
      <dgm:prSet presAssocID="{CDE2E916-2523-4979-8831-34F26D2688F6}" presName="descendantText" presStyleLbl="alignAccFollowNode1" presStyleIdx="2" presStyleCnt="3">
        <dgm:presLayoutVars>
          <dgm:bulletEnabled val="1"/>
        </dgm:presLayoutVars>
      </dgm:prSet>
      <dgm:spPr/>
    </dgm:pt>
  </dgm:ptLst>
  <dgm:cxnLst>
    <dgm:cxn modelId="{93B4D602-FCD2-42D6-8A41-AF75DCE7FCB8}" srcId="{C6B77B6C-0012-465C-8DF4-EDE70B2C2D61}" destId="{570E6C7C-720B-4979-8DFD-A5486E42F980}" srcOrd="3" destOrd="0" parTransId="{C485D4F6-CB39-4E8D-A133-21F84B7B3038}" sibTransId="{963C7738-C0E8-47A5-94FC-E07719D049A2}"/>
    <dgm:cxn modelId="{7FBAAA0D-C7CB-41E1-8C35-98432580832D}" type="presOf" srcId="{C6B77B6C-0012-465C-8DF4-EDE70B2C2D61}" destId="{E7199AF5-CA02-4FF7-AA40-B2CCBFD9F5EC}" srcOrd="0" destOrd="0" presId="urn:microsoft.com/office/officeart/2005/8/layout/vList5"/>
    <dgm:cxn modelId="{49B3F315-D76C-46E7-8C17-5F96B2583656}" srcId="{CDE2E916-2523-4979-8831-34F26D2688F6}" destId="{11EE32AC-4A1B-4CC6-AC63-6E272F057804}" srcOrd="0" destOrd="0" parTransId="{3108AA18-3298-47CF-8A0F-55DBAB896D56}" sibTransId="{6C0C9804-55D8-44F9-8913-A58D460896A0}"/>
    <dgm:cxn modelId="{1C2AB863-9DDA-4645-BF61-91F766AA7677}" type="presOf" srcId="{11EE32AC-4A1B-4CC6-AC63-6E272F057804}" destId="{4C017E36-C5AC-47C7-A4A2-FFAB0F78AE07}" srcOrd="0" destOrd="0" presId="urn:microsoft.com/office/officeart/2005/8/layout/vList5"/>
    <dgm:cxn modelId="{CF12FD6B-6B6C-442B-81B6-35B437B6BE9E}" type="presOf" srcId="{5BA2A3E4-38ED-4625-810A-378C21AA5E88}" destId="{2562601E-831A-443D-A85E-BF4DD8355EAA}" srcOrd="0" destOrd="0" presId="urn:microsoft.com/office/officeart/2005/8/layout/vList5"/>
    <dgm:cxn modelId="{2848EA74-C8B7-401E-BCAD-0B5380BDAEFE}" srcId="{C6B77B6C-0012-465C-8DF4-EDE70B2C2D61}" destId="{99A63BE9-7F1B-4815-87EC-28AB8AB9F134}" srcOrd="1" destOrd="0" parTransId="{A1955F12-0100-404F-83B0-41121366CD51}" sibTransId="{6C6AB061-E48E-455F-8C60-5400EF4875E7}"/>
    <dgm:cxn modelId="{55867879-4449-458C-8009-02FF74E64F34}" srcId="{C6B77B6C-0012-465C-8DF4-EDE70B2C2D61}" destId="{5BA2A3E4-38ED-4625-810A-378C21AA5E88}" srcOrd="2" destOrd="0" parTransId="{78FA5CC6-9E25-4AF0-9EC9-4976D40BFF4D}" sibTransId="{4F0865E6-BB13-4711-B0CB-D8AEC4B18508}"/>
    <dgm:cxn modelId="{957DED86-89CC-410D-A347-39B0FE1C369B}" type="presOf" srcId="{99A63BE9-7F1B-4815-87EC-28AB8AB9F134}" destId="{9508FE18-B40D-4CE1-BBAF-08DC3822A067}" srcOrd="0" destOrd="0" presId="urn:microsoft.com/office/officeart/2005/8/layout/vList5"/>
    <dgm:cxn modelId="{DE8E7A87-FAE5-455B-818C-303113EC93F6}" type="presOf" srcId="{426228E3-C1F7-4463-AF71-48B50385DCA9}" destId="{5469DA55-CC98-42B3-A9FD-6F23DD7B0E65}" srcOrd="0" destOrd="0" presId="urn:microsoft.com/office/officeart/2005/8/layout/vList5"/>
    <dgm:cxn modelId="{32E19F87-1587-44BB-B5E0-C3963134D839}" srcId="{C6B77B6C-0012-465C-8DF4-EDE70B2C2D61}" destId="{CDE2E916-2523-4979-8831-34F26D2688F6}" srcOrd="5" destOrd="0" parTransId="{B25F3E89-7909-4864-A9B1-E3A7F0DC3765}" sibTransId="{A82F599A-23D7-4B7B-817B-4A0D0919B492}"/>
    <dgm:cxn modelId="{56C22690-F769-4246-928F-5A390A54206C}" type="presOf" srcId="{570E6C7C-720B-4979-8DFD-A5486E42F980}" destId="{22CF6E0B-99D3-4F0D-821B-2FD35231A6ED}" srcOrd="0" destOrd="0" presId="urn:microsoft.com/office/officeart/2005/8/layout/vList5"/>
    <dgm:cxn modelId="{76D5F4C4-6C09-4939-8DC1-0723B85EFED5}" srcId="{C6B77B6C-0012-465C-8DF4-EDE70B2C2D61}" destId="{426228E3-C1F7-4463-AF71-48B50385DCA9}" srcOrd="0" destOrd="0" parTransId="{F364B301-4B27-45F3-A4C0-94161886AE1C}" sibTransId="{B7A56C54-7251-438C-AFCF-E8E6A9849A7D}"/>
    <dgm:cxn modelId="{295B36CB-FFFC-4AD5-96FD-83821501758D}" type="presOf" srcId="{478A8B3E-80B7-4E97-9083-CCE42D829F53}" destId="{574A1543-DCC9-4620-93C4-89557D402F32}" srcOrd="0" destOrd="0" presId="urn:microsoft.com/office/officeart/2005/8/layout/vList5"/>
    <dgm:cxn modelId="{8C07DFCC-FB56-4B8E-B3BD-EC44158FC889}" type="presOf" srcId="{C19886AF-6343-4238-8E73-1DC96BC97D41}" destId="{FD5A29AF-7EB4-42B1-BC1F-29CEF74FC064}" srcOrd="0" destOrd="0" presId="urn:microsoft.com/office/officeart/2005/8/layout/vList5"/>
    <dgm:cxn modelId="{37B850D2-D458-4FC0-9DCA-6CC7DE9FA9BB}" srcId="{C6B77B6C-0012-465C-8DF4-EDE70B2C2D61}" destId="{C19886AF-6343-4238-8E73-1DC96BC97D41}" srcOrd="4" destOrd="0" parTransId="{9403BB16-0F5E-4ABA-913E-9CCF297FFE9B}" sibTransId="{4A39E767-6877-46BC-ABBF-05FD5E807999}"/>
    <dgm:cxn modelId="{C5FBADD3-A647-4882-B5EA-5222B75E9998}" type="presOf" srcId="{559DFA38-89A8-4F97-A577-A3A5F19E1713}" destId="{4C963101-C3FA-407E-B836-6E759572251A}" srcOrd="0" destOrd="0" presId="urn:microsoft.com/office/officeart/2005/8/layout/vList5"/>
    <dgm:cxn modelId="{1159DAD4-1525-43C2-BFEA-EC2289A5D36F}" srcId="{5BA2A3E4-38ED-4625-810A-378C21AA5E88}" destId="{478A8B3E-80B7-4E97-9083-CCE42D829F53}" srcOrd="0" destOrd="0" parTransId="{60C0917C-5F53-4DED-BD7E-B0D58E403DAA}" sibTransId="{D1D525C7-312D-44CE-98E6-5F974871AAC1}"/>
    <dgm:cxn modelId="{879FAEEA-6999-4E59-99C3-67A75E781409}" srcId="{99A63BE9-7F1B-4815-87EC-28AB8AB9F134}" destId="{559DFA38-89A8-4F97-A577-A3A5F19E1713}" srcOrd="0" destOrd="0" parTransId="{DC3E5461-9CFF-400C-80B6-3CF211F137C9}" sibTransId="{E9772A88-F886-40E7-AE7B-C4EC0D4AD6EC}"/>
    <dgm:cxn modelId="{B243D0F6-A18B-46F7-9FF2-6BDF254B9FAF}" type="presOf" srcId="{CDE2E916-2523-4979-8831-34F26D2688F6}" destId="{35EE0B55-9441-48C9-B0F1-71F777630322}" srcOrd="0" destOrd="0" presId="urn:microsoft.com/office/officeart/2005/8/layout/vList5"/>
    <dgm:cxn modelId="{2932056C-93EE-4815-95CF-3D0BFB38D438}" type="presParOf" srcId="{E7199AF5-CA02-4FF7-AA40-B2CCBFD9F5EC}" destId="{A764CE5B-C555-4778-9E21-3603681634F2}" srcOrd="0" destOrd="0" presId="urn:microsoft.com/office/officeart/2005/8/layout/vList5"/>
    <dgm:cxn modelId="{99D35C72-4D71-4601-8942-A419BDF87575}" type="presParOf" srcId="{A764CE5B-C555-4778-9E21-3603681634F2}" destId="{5469DA55-CC98-42B3-A9FD-6F23DD7B0E65}" srcOrd="0" destOrd="0" presId="urn:microsoft.com/office/officeart/2005/8/layout/vList5"/>
    <dgm:cxn modelId="{921A5715-778E-4461-8704-738BA95DB715}" type="presParOf" srcId="{E7199AF5-CA02-4FF7-AA40-B2CCBFD9F5EC}" destId="{E2557754-BCAE-41C8-AC9F-65E2A4E1F9E8}" srcOrd="1" destOrd="0" presId="urn:microsoft.com/office/officeart/2005/8/layout/vList5"/>
    <dgm:cxn modelId="{7890853D-4560-4C7E-BB9E-6ED34AFF58C2}" type="presParOf" srcId="{E7199AF5-CA02-4FF7-AA40-B2CCBFD9F5EC}" destId="{93ECADBB-91FC-4DD9-A493-40F1EAB874A0}" srcOrd="2" destOrd="0" presId="urn:microsoft.com/office/officeart/2005/8/layout/vList5"/>
    <dgm:cxn modelId="{D8793575-48B6-4C51-82C6-FBC2CF1301FC}" type="presParOf" srcId="{93ECADBB-91FC-4DD9-A493-40F1EAB874A0}" destId="{9508FE18-B40D-4CE1-BBAF-08DC3822A067}" srcOrd="0" destOrd="0" presId="urn:microsoft.com/office/officeart/2005/8/layout/vList5"/>
    <dgm:cxn modelId="{7F003007-C72F-48D2-B470-EA5D63F80026}" type="presParOf" srcId="{93ECADBB-91FC-4DD9-A493-40F1EAB874A0}" destId="{4C963101-C3FA-407E-B836-6E759572251A}" srcOrd="1" destOrd="0" presId="urn:microsoft.com/office/officeart/2005/8/layout/vList5"/>
    <dgm:cxn modelId="{7892D8DA-ED17-4CB9-A804-8BD40EDE45FD}" type="presParOf" srcId="{E7199AF5-CA02-4FF7-AA40-B2CCBFD9F5EC}" destId="{D89792B6-B5DD-419E-8D26-1E0CC78B0CB9}" srcOrd="3" destOrd="0" presId="urn:microsoft.com/office/officeart/2005/8/layout/vList5"/>
    <dgm:cxn modelId="{47E02425-496B-4355-A688-8C6564BFD953}" type="presParOf" srcId="{E7199AF5-CA02-4FF7-AA40-B2CCBFD9F5EC}" destId="{D019761C-2BE7-4A5A-9E7B-22704C72008F}" srcOrd="4" destOrd="0" presId="urn:microsoft.com/office/officeart/2005/8/layout/vList5"/>
    <dgm:cxn modelId="{4592C5D6-860D-467B-B551-C2A26E89D5E0}" type="presParOf" srcId="{D019761C-2BE7-4A5A-9E7B-22704C72008F}" destId="{2562601E-831A-443D-A85E-BF4DD8355EAA}" srcOrd="0" destOrd="0" presId="urn:microsoft.com/office/officeart/2005/8/layout/vList5"/>
    <dgm:cxn modelId="{56A0E2BA-943C-42AA-A91C-DE0988AFD64C}" type="presParOf" srcId="{D019761C-2BE7-4A5A-9E7B-22704C72008F}" destId="{574A1543-DCC9-4620-93C4-89557D402F32}" srcOrd="1" destOrd="0" presId="urn:microsoft.com/office/officeart/2005/8/layout/vList5"/>
    <dgm:cxn modelId="{1B022BFB-F8F5-408F-9874-A93EC5639D00}" type="presParOf" srcId="{E7199AF5-CA02-4FF7-AA40-B2CCBFD9F5EC}" destId="{CDC132D1-B1BB-47F7-B19A-E3D9FE265934}" srcOrd="5" destOrd="0" presId="urn:microsoft.com/office/officeart/2005/8/layout/vList5"/>
    <dgm:cxn modelId="{F73D7D6A-9E28-4FE8-800F-0E0A1CDD4542}" type="presParOf" srcId="{E7199AF5-CA02-4FF7-AA40-B2CCBFD9F5EC}" destId="{0A88C5CA-5728-4700-B0B7-DE07E2C275B1}" srcOrd="6" destOrd="0" presId="urn:microsoft.com/office/officeart/2005/8/layout/vList5"/>
    <dgm:cxn modelId="{FF516EF8-C0A9-4BB3-A5F0-3C173FB9FC5A}" type="presParOf" srcId="{0A88C5CA-5728-4700-B0B7-DE07E2C275B1}" destId="{22CF6E0B-99D3-4F0D-821B-2FD35231A6ED}" srcOrd="0" destOrd="0" presId="urn:microsoft.com/office/officeart/2005/8/layout/vList5"/>
    <dgm:cxn modelId="{C2A35215-572F-45BC-9707-FAEF61E1C238}" type="presParOf" srcId="{E7199AF5-CA02-4FF7-AA40-B2CCBFD9F5EC}" destId="{29ED8F60-8103-4AF9-B4CB-8D67AF7342B2}" srcOrd="7" destOrd="0" presId="urn:microsoft.com/office/officeart/2005/8/layout/vList5"/>
    <dgm:cxn modelId="{43E7E304-47F6-4F95-9DDA-8E3E4BBFAD18}" type="presParOf" srcId="{E7199AF5-CA02-4FF7-AA40-B2CCBFD9F5EC}" destId="{AFB7F4EA-1B34-4BAC-92DB-85EC13F9FA52}" srcOrd="8" destOrd="0" presId="urn:microsoft.com/office/officeart/2005/8/layout/vList5"/>
    <dgm:cxn modelId="{E5295D38-7CAF-44D1-BF7E-1CEA365275D6}" type="presParOf" srcId="{AFB7F4EA-1B34-4BAC-92DB-85EC13F9FA52}" destId="{FD5A29AF-7EB4-42B1-BC1F-29CEF74FC064}" srcOrd="0" destOrd="0" presId="urn:microsoft.com/office/officeart/2005/8/layout/vList5"/>
    <dgm:cxn modelId="{2F28A721-E845-47A8-A6AF-72225B3C46DC}" type="presParOf" srcId="{E7199AF5-CA02-4FF7-AA40-B2CCBFD9F5EC}" destId="{C3DBFE19-664E-44BE-95B7-1A4CE46ACEB6}" srcOrd="9" destOrd="0" presId="urn:microsoft.com/office/officeart/2005/8/layout/vList5"/>
    <dgm:cxn modelId="{2A044715-CFFE-4C7B-92FB-349E550997A9}" type="presParOf" srcId="{E7199AF5-CA02-4FF7-AA40-B2CCBFD9F5EC}" destId="{61A14308-432B-4359-9120-35B8C9F4CF0F}" srcOrd="10" destOrd="0" presId="urn:microsoft.com/office/officeart/2005/8/layout/vList5"/>
    <dgm:cxn modelId="{A27D15B4-4C73-40BE-B766-1F0B6C552007}" type="presParOf" srcId="{61A14308-432B-4359-9120-35B8C9F4CF0F}" destId="{35EE0B55-9441-48C9-B0F1-71F777630322}" srcOrd="0" destOrd="0" presId="urn:microsoft.com/office/officeart/2005/8/layout/vList5"/>
    <dgm:cxn modelId="{5ADC2F1E-781D-426E-86FD-A5E1D35841F2}" type="presParOf" srcId="{61A14308-432B-4359-9120-35B8C9F4CF0F}" destId="{4C017E36-C5AC-47C7-A4A2-FFAB0F78AE07}"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1D40F85-43AA-43FB-830E-5370ACD6B143}"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9944027C-41E0-4762-A855-9C52AAB703E0}">
      <dgm:prSet/>
      <dgm:spPr/>
      <dgm:t>
        <a:bodyPr/>
        <a:lstStyle/>
        <a:p>
          <a:pPr>
            <a:lnSpc>
              <a:spcPct val="100000"/>
            </a:lnSpc>
          </a:pPr>
          <a:r>
            <a:rPr lang="en-US" b="1"/>
            <a:t>API Flow:</a:t>
          </a:r>
          <a:endParaRPr lang="en-US"/>
        </a:p>
      </dgm:t>
    </dgm:pt>
    <dgm:pt modelId="{067F5E68-8BA0-4B74-B17D-7C787D74784D}" type="parTrans" cxnId="{A258602D-28C2-4204-A813-60A49EAA3FC1}">
      <dgm:prSet/>
      <dgm:spPr/>
      <dgm:t>
        <a:bodyPr/>
        <a:lstStyle/>
        <a:p>
          <a:endParaRPr lang="en-US"/>
        </a:p>
      </dgm:t>
    </dgm:pt>
    <dgm:pt modelId="{E6C74A4D-C5F8-48C4-87AC-0DB14DC2F7F0}" type="sibTrans" cxnId="{A258602D-28C2-4204-A813-60A49EAA3FC1}">
      <dgm:prSet/>
      <dgm:spPr/>
      <dgm:t>
        <a:bodyPr/>
        <a:lstStyle/>
        <a:p>
          <a:endParaRPr lang="en-US"/>
        </a:p>
      </dgm:t>
    </dgm:pt>
    <dgm:pt modelId="{A34AD61A-E1AC-4D75-A6A9-910F9A4DBD4A}">
      <dgm:prSet/>
      <dgm:spPr/>
      <dgm:t>
        <a:bodyPr/>
        <a:lstStyle/>
        <a:p>
          <a:pPr>
            <a:lnSpc>
              <a:spcPct val="100000"/>
            </a:lnSpc>
          </a:pPr>
          <a:r>
            <a:rPr lang="en-US" b="1"/>
            <a:t>Send API Request</a:t>
          </a:r>
          <a:r>
            <a:rPr lang="en-US"/>
            <a:t> to SpaceX API endpoints to retrieve historical launch data.</a:t>
          </a:r>
        </a:p>
      </dgm:t>
    </dgm:pt>
    <dgm:pt modelId="{3814DDBE-9744-4212-AB97-BD37B115D73A}" type="parTrans" cxnId="{7081DE48-35AC-4F66-A592-0577519C5E10}">
      <dgm:prSet/>
      <dgm:spPr/>
      <dgm:t>
        <a:bodyPr/>
        <a:lstStyle/>
        <a:p>
          <a:endParaRPr lang="en-US"/>
        </a:p>
      </dgm:t>
    </dgm:pt>
    <dgm:pt modelId="{379B107F-F683-46C9-B936-6960D0A169B1}" type="sibTrans" cxnId="{7081DE48-35AC-4F66-A592-0577519C5E10}">
      <dgm:prSet/>
      <dgm:spPr/>
      <dgm:t>
        <a:bodyPr/>
        <a:lstStyle/>
        <a:p>
          <a:endParaRPr lang="en-US"/>
        </a:p>
      </dgm:t>
    </dgm:pt>
    <dgm:pt modelId="{15380AE4-9F04-4996-8BB7-6EBE19090396}">
      <dgm:prSet/>
      <dgm:spPr/>
      <dgm:t>
        <a:bodyPr/>
        <a:lstStyle/>
        <a:p>
          <a:pPr>
            <a:lnSpc>
              <a:spcPct val="100000"/>
            </a:lnSpc>
          </a:pPr>
          <a:r>
            <a:rPr lang="en-US" b="1"/>
            <a:t>Process Response</a:t>
          </a:r>
          <a:r>
            <a:rPr lang="en-US"/>
            <a:t> by parsing JSON output to extract relevant fields.</a:t>
          </a:r>
        </a:p>
      </dgm:t>
    </dgm:pt>
    <dgm:pt modelId="{D5BB3712-8013-4C1C-9EAD-A45667ECA72C}" type="parTrans" cxnId="{B5EFF935-F489-4A8E-B0C1-A0E739306DC3}">
      <dgm:prSet/>
      <dgm:spPr/>
      <dgm:t>
        <a:bodyPr/>
        <a:lstStyle/>
        <a:p>
          <a:endParaRPr lang="en-US"/>
        </a:p>
      </dgm:t>
    </dgm:pt>
    <dgm:pt modelId="{BE6A6D6B-7B48-4CF8-A64E-563616C65100}" type="sibTrans" cxnId="{B5EFF935-F489-4A8E-B0C1-A0E739306DC3}">
      <dgm:prSet/>
      <dgm:spPr/>
      <dgm:t>
        <a:bodyPr/>
        <a:lstStyle/>
        <a:p>
          <a:endParaRPr lang="en-US"/>
        </a:p>
      </dgm:t>
    </dgm:pt>
    <dgm:pt modelId="{7DDEB7D9-D8D8-4EC4-94BC-0456FD8F5F0F}">
      <dgm:prSet/>
      <dgm:spPr/>
      <dgm:t>
        <a:bodyPr/>
        <a:lstStyle/>
        <a:p>
          <a:pPr>
            <a:lnSpc>
              <a:spcPct val="100000"/>
            </a:lnSpc>
          </a:pPr>
          <a:r>
            <a:rPr lang="en-US" b="1"/>
            <a:t>Store Data</a:t>
          </a:r>
          <a:r>
            <a:rPr lang="en-US"/>
            <a:t> into a structured format for further analysis.</a:t>
          </a:r>
        </a:p>
      </dgm:t>
    </dgm:pt>
    <dgm:pt modelId="{3C2B37CB-6087-4E55-90F3-FED930F0DF00}" type="parTrans" cxnId="{FDEC8FED-2BD9-4C5F-9B01-9FBF4550F100}">
      <dgm:prSet/>
      <dgm:spPr/>
      <dgm:t>
        <a:bodyPr/>
        <a:lstStyle/>
        <a:p>
          <a:endParaRPr lang="en-US"/>
        </a:p>
      </dgm:t>
    </dgm:pt>
    <dgm:pt modelId="{9427614E-5B3A-485C-9818-95ACB51C48C8}" type="sibTrans" cxnId="{FDEC8FED-2BD9-4C5F-9B01-9FBF4550F100}">
      <dgm:prSet/>
      <dgm:spPr/>
      <dgm:t>
        <a:bodyPr/>
        <a:lstStyle/>
        <a:p>
          <a:endParaRPr lang="en-US"/>
        </a:p>
      </dgm:t>
    </dgm:pt>
    <dgm:pt modelId="{C4ECA680-0D0D-4996-9831-8A135C57E350}">
      <dgm:prSet/>
      <dgm:spPr/>
      <dgm:t>
        <a:bodyPr/>
        <a:lstStyle/>
        <a:p>
          <a:pPr>
            <a:lnSpc>
              <a:spcPct val="100000"/>
            </a:lnSpc>
          </a:pPr>
          <a:r>
            <a:rPr lang="en-US"/>
            <a:t>For a detailed demonstration of API calls, including code and outcomes, you can access the GitHub repository (</a:t>
          </a:r>
          <a:r>
            <a:rPr lang="en-US">
              <a:hlinkClick xmlns:r="http://schemas.openxmlformats.org/officeDocument/2006/relationships" r:id="rId1"/>
            </a:rPr>
            <a:t>[here]</a:t>
          </a:r>
          <a:r>
            <a:rPr lang="en-US"/>
            <a:t>).</a:t>
          </a:r>
        </a:p>
      </dgm:t>
    </dgm:pt>
    <dgm:pt modelId="{BBABF404-5F6F-4AFA-9ABD-318F4AA1137F}" type="parTrans" cxnId="{45C2CCF5-1A53-47F1-92DC-C5E8A6917BEB}">
      <dgm:prSet/>
      <dgm:spPr/>
      <dgm:t>
        <a:bodyPr/>
        <a:lstStyle/>
        <a:p>
          <a:endParaRPr lang="en-US"/>
        </a:p>
      </dgm:t>
    </dgm:pt>
    <dgm:pt modelId="{6C6BF974-5C5E-4631-944D-ED261024EF75}" type="sibTrans" cxnId="{45C2CCF5-1A53-47F1-92DC-C5E8A6917BEB}">
      <dgm:prSet/>
      <dgm:spPr/>
      <dgm:t>
        <a:bodyPr/>
        <a:lstStyle/>
        <a:p>
          <a:endParaRPr lang="en-US"/>
        </a:p>
      </dgm:t>
    </dgm:pt>
    <dgm:pt modelId="{4B6FCF04-F420-4AAC-8BFE-F61BC92526F3}" type="pres">
      <dgm:prSet presAssocID="{01D40F85-43AA-43FB-830E-5370ACD6B143}" presName="root" presStyleCnt="0">
        <dgm:presLayoutVars>
          <dgm:dir/>
          <dgm:resizeHandles val="exact"/>
        </dgm:presLayoutVars>
      </dgm:prSet>
      <dgm:spPr/>
    </dgm:pt>
    <dgm:pt modelId="{5460F5F9-C4E3-4596-A638-5501F6683B0A}" type="pres">
      <dgm:prSet presAssocID="{9944027C-41E0-4762-A855-9C52AAB703E0}" presName="compNode" presStyleCnt="0"/>
      <dgm:spPr/>
    </dgm:pt>
    <dgm:pt modelId="{F9A14893-195E-4739-9205-9B0A16D6FD44}" type="pres">
      <dgm:prSet presAssocID="{9944027C-41E0-4762-A855-9C52AAB703E0}" presName="iconRect" presStyleLbl="node1" presStyleIdx="0" presStyleCnt="5"/>
      <dgm:spPr>
        <a:blipFill>
          <a:blip xmlns:r="http://schemas.openxmlformats.org/officeDocument/2006/relationships"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dgm:spPr>
      <dgm:extLst>
        <a:ext uri="{E40237B7-FDA0-4F09-8148-C483321AD2D9}">
          <dgm14:cNvPr xmlns:dgm14="http://schemas.microsoft.com/office/drawing/2010/diagram" id="0" name="" descr="Base de datos"/>
        </a:ext>
      </dgm:extLst>
    </dgm:pt>
    <dgm:pt modelId="{D3530A7B-DB09-4726-AE2F-6933575B69CC}" type="pres">
      <dgm:prSet presAssocID="{9944027C-41E0-4762-A855-9C52AAB703E0}" presName="spaceRect" presStyleCnt="0"/>
      <dgm:spPr/>
    </dgm:pt>
    <dgm:pt modelId="{BF4F84EA-E21B-415E-9989-BE709B0A9152}" type="pres">
      <dgm:prSet presAssocID="{9944027C-41E0-4762-A855-9C52AAB703E0}" presName="textRect" presStyleLbl="revTx" presStyleIdx="0" presStyleCnt="5">
        <dgm:presLayoutVars>
          <dgm:chMax val="1"/>
          <dgm:chPref val="1"/>
        </dgm:presLayoutVars>
      </dgm:prSet>
      <dgm:spPr/>
    </dgm:pt>
    <dgm:pt modelId="{3A44AACB-CC95-4823-AF84-D369414B78D1}" type="pres">
      <dgm:prSet presAssocID="{E6C74A4D-C5F8-48C4-87AC-0DB14DC2F7F0}" presName="sibTrans" presStyleCnt="0"/>
      <dgm:spPr/>
    </dgm:pt>
    <dgm:pt modelId="{9F60106A-368B-4860-9455-488DA88B6D6E}" type="pres">
      <dgm:prSet presAssocID="{A34AD61A-E1AC-4D75-A6A9-910F9A4DBD4A}" presName="compNode" presStyleCnt="0"/>
      <dgm:spPr/>
    </dgm:pt>
    <dgm:pt modelId="{D9A89E2B-8FC8-4448-B32F-D83927FBC04B}" type="pres">
      <dgm:prSet presAssocID="{A34AD61A-E1AC-4D75-A6A9-910F9A4DBD4A}" presName="iconRect" presStyleLbl="node1" presStyleIdx="1" presStyleCnt="5"/>
      <dgm:spPr>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dgm:spPr>
      <dgm:extLst>
        <a:ext uri="{E40237B7-FDA0-4F09-8148-C483321AD2D9}">
          <dgm14:cNvPr xmlns:dgm14="http://schemas.microsoft.com/office/drawing/2010/diagram" id="0" name="" descr="Servidor"/>
        </a:ext>
      </dgm:extLst>
    </dgm:pt>
    <dgm:pt modelId="{B4EC7E1E-5ED5-4270-909E-9AEB27E69368}" type="pres">
      <dgm:prSet presAssocID="{A34AD61A-E1AC-4D75-A6A9-910F9A4DBD4A}" presName="spaceRect" presStyleCnt="0"/>
      <dgm:spPr/>
    </dgm:pt>
    <dgm:pt modelId="{8A182B6D-B4E4-4063-A9C6-A0FD851B1ECE}" type="pres">
      <dgm:prSet presAssocID="{A34AD61A-E1AC-4D75-A6A9-910F9A4DBD4A}" presName="textRect" presStyleLbl="revTx" presStyleIdx="1" presStyleCnt="5">
        <dgm:presLayoutVars>
          <dgm:chMax val="1"/>
          <dgm:chPref val="1"/>
        </dgm:presLayoutVars>
      </dgm:prSet>
      <dgm:spPr/>
    </dgm:pt>
    <dgm:pt modelId="{BF3A4E48-A831-49D8-B5C7-FAB187D55DC4}" type="pres">
      <dgm:prSet presAssocID="{379B107F-F683-46C9-B936-6960D0A169B1}" presName="sibTrans" presStyleCnt="0"/>
      <dgm:spPr/>
    </dgm:pt>
    <dgm:pt modelId="{7613737B-8795-4595-8796-BFBE309F5A68}" type="pres">
      <dgm:prSet presAssocID="{15380AE4-9F04-4996-8BB7-6EBE19090396}" presName="compNode" presStyleCnt="0"/>
      <dgm:spPr/>
    </dgm:pt>
    <dgm:pt modelId="{DB767848-BBF6-45BC-82FE-AD1520489231}" type="pres">
      <dgm:prSet presAssocID="{15380AE4-9F04-4996-8BB7-6EBE19090396}" presName="iconRect" presStyleLbl="node1" presStyleIdx="2" presStyleCnt="5"/>
      <dgm:spPr>
        <a:blipFill>
          <a:blip xmlns:r="http://schemas.openxmlformats.org/officeDocument/2006/relationships"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dgm:spPr>
      <dgm:extLst>
        <a:ext uri="{E40237B7-FDA0-4F09-8148-C483321AD2D9}">
          <dgm14:cNvPr xmlns:dgm14="http://schemas.microsoft.com/office/drawing/2010/diagram" id="0" name="" descr="Engranajes"/>
        </a:ext>
      </dgm:extLst>
    </dgm:pt>
    <dgm:pt modelId="{E4CFF77D-7BF0-47CF-8702-013BE1A34FCE}" type="pres">
      <dgm:prSet presAssocID="{15380AE4-9F04-4996-8BB7-6EBE19090396}" presName="spaceRect" presStyleCnt="0"/>
      <dgm:spPr/>
    </dgm:pt>
    <dgm:pt modelId="{F05EB79B-867F-4D92-A542-071198C49586}" type="pres">
      <dgm:prSet presAssocID="{15380AE4-9F04-4996-8BB7-6EBE19090396}" presName="textRect" presStyleLbl="revTx" presStyleIdx="2" presStyleCnt="5">
        <dgm:presLayoutVars>
          <dgm:chMax val="1"/>
          <dgm:chPref val="1"/>
        </dgm:presLayoutVars>
      </dgm:prSet>
      <dgm:spPr/>
    </dgm:pt>
    <dgm:pt modelId="{73354176-302E-4233-9704-0EC5271E834E}" type="pres">
      <dgm:prSet presAssocID="{BE6A6D6B-7B48-4CF8-A64E-563616C65100}" presName="sibTrans" presStyleCnt="0"/>
      <dgm:spPr/>
    </dgm:pt>
    <dgm:pt modelId="{7326E421-2022-4DEC-A56C-80B52720B076}" type="pres">
      <dgm:prSet presAssocID="{7DDEB7D9-D8D8-4EC4-94BC-0456FD8F5F0F}" presName="compNode" presStyleCnt="0"/>
      <dgm:spPr/>
    </dgm:pt>
    <dgm:pt modelId="{3051110D-C8FD-41FA-A159-CB878945C039}" type="pres">
      <dgm:prSet presAssocID="{7DDEB7D9-D8D8-4EC4-94BC-0456FD8F5F0F}" presName="iconRect" presStyleLbl="node1" presStyleIdx="3" presStyleCnt="5"/>
      <dgm:spPr>
        <a:blipFill>
          <a:blip xmlns:r="http://schemas.openxmlformats.org/officeDocument/2006/relationships"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a:blipFill>
      </dgm:spPr>
      <dgm:extLst>
        <a:ext uri="{E40237B7-FDA0-4F09-8148-C483321AD2D9}">
          <dgm14:cNvPr xmlns:dgm14="http://schemas.microsoft.com/office/drawing/2010/diagram" id="0" name="" descr="Tabla"/>
        </a:ext>
      </dgm:extLst>
    </dgm:pt>
    <dgm:pt modelId="{71C52AD6-464C-4D2F-B99B-C3BB67C7F109}" type="pres">
      <dgm:prSet presAssocID="{7DDEB7D9-D8D8-4EC4-94BC-0456FD8F5F0F}" presName="spaceRect" presStyleCnt="0"/>
      <dgm:spPr/>
    </dgm:pt>
    <dgm:pt modelId="{D68DE90A-F57F-4256-9C9B-16FB45B6A328}" type="pres">
      <dgm:prSet presAssocID="{7DDEB7D9-D8D8-4EC4-94BC-0456FD8F5F0F}" presName="textRect" presStyleLbl="revTx" presStyleIdx="3" presStyleCnt="5">
        <dgm:presLayoutVars>
          <dgm:chMax val="1"/>
          <dgm:chPref val="1"/>
        </dgm:presLayoutVars>
      </dgm:prSet>
      <dgm:spPr/>
    </dgm:pt>
    <dgm:pt modelId="{9E64DD6C-C4B9-4114-ACEC-03217523B91B}" type="pres">
      <dgm:prSet presAssocID="{9427614E-5B3A-485C-9818-95ACB51C48C8}" presName="sibTrans" presStyleCnt="0"/>
      <dgm:spPr/>
    </dgm:pt>
    <dgm:pt modelId="{8FB2C6BF-3F3E-4919-BDF5-FBB12A7DB953}" type="pres">
      <dgm:prSet presAssocID="{C4ECA680-0D0D-4996-9831-8A135C57E350}" presName="compNode" presStyleCnt="0"/>
      <dgm:spPr/>
    </dgm:pt>
    <dgm:pt modelId="{591A4061-B71E-43B6-AC9D-BF788C692722}" type="pres">
      <dgm:prSet presAssocID="{C4ECA680-0D0D-4996-9831-8A135C57E350}" presName="iconRect" presStyleLbl="node1" presStyleIdx="4" presStyleCnt="5"/>
      <dgm:spPr>
        <a:blipFill>
          <a:blip xmlns:r="http://schemas.openxmlformats.org/officeDocument/2006/relationships"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a:blipFill>
      </dgm:spPr>
      <dgm:extLst>
        <a:ext uri="{E40237B7-FDA0-4F09-8148-C483321AD2D9}">
          <dgm14:cNvPr xmlns:dgm14="http://schemas.microsoft.com/office/drawing/2010/diagram" id="0" name="" descr="Syncing Cloud"/>
        </a:ext>
      </dgm:extLst>
    </dgm:pt>
    <dgm:pt modelId="{648D24A0-60D1-450B-8C76-F175482AD12B}" type="pres">
      <dgm:prSet presAssocID="{C4ECA680-0D0D-4996-9831-8A135C57E350}" presName="spaceRect" presStyleCnt="0"/>
      <dgm:spPr/>
    </dgm:pt>
    <dgm:pt modelId="{8F817EB5-0F64-4D58-9540-346E2C4FDAF4}" type="pres">
      <dgm:prSet presAssocID="{C4ECA680-0D0D-4996-9831-8A135C57E350}" presName="textRect" presStyleLbl="revTx" presStyleIdx="4" presStyleCnt="5">
        <dgm:presLayoutVars>
          <dgm:chMax val="1"/>
          <dgm:chPref val="1"/>
        </dgm:presLayoutVars>
      </dgm:prSet>
      <dgm:spPr/>
    </dgm:pt>
  </dgm:ptLst>
  <dgm:cxnLst>
    <dgm:cxn modelId="{23E84122-5A65-4847-A8E3-D1313F92E213}" type="presOf" srcId="{15380AE4-9F04-4996-8BB7-6EBE19090396}" destId="{F05EB79B-867F-4D92-A542-071198C49586}" srcOrd="0" destOrd="0" presId="urn:microsoft.com/office/officeart/2018/2/layout/IconLabelList"/>
    <dgm:cxn modelId="{A258602D-28C2-4204-A813-60A49EAA3FC1}" srcId="{01D40F85-43AA-43FB-830E-5370ACD6B143}" destId="{9944027C-41E0-4762-A855-9C52AAB703E0}" srcOrd="0" destOrd="0" parTransId="{067F5E68-8BA0-4B74-B17D-7C787D74784D}" sibTransId="{E6C74A4D-C5F8-48C4-87AC-0DB14DC2F7F0}"/>
    <dgm:cxn modelId="{B5EFF935-F489-4A8E-B0C1-A0E739306DC3}" srcId="{01D40F85-43AA-43FB-830E-5370ACD6B143}" destId="{15380AE4-9F04-4996-8BB7-6EBE19090396}" srcOrd="2" destOrd="0" parTransId="{D5BB3712-8013-4C1C-9EAD-A45667ECA72C}" sibTransId="{BE6A6D6B-7B48-4CF8-A64E-563616C65100}"/>
    <dgm:cxn modelId="{78757041-FA6D-4A30-BF18-99AC8B750ADB}" type="presOf" srcId="{9944027C-41E0-4762-A855-9C52AAB703E0}" destId="{BF4F84EA-E21B-415E-9989-BE709B0A9152}" srcOrd="0" destOrd="0" presId="urn:microsoft.com/office/officeart/2018/2/layout/IconLabelList"/>
    <dgm:cxn modelId="{7081DE48-35AC-4F66-A592-0577519C5E10}" srcId="{01D40F85-43AA-43FB-830E-5370ACD6B143}" destId="{A34AD61A-E1AC-4D75-A6A9-910F9A4DBD4A}" srcOrd="1" destOrd="0" parTransId="{3814DDBE-9744-4212-AB97-BD37B115D73A}" sibTransId="{379B107F-F683-46C9-B936-6960D0A169B1}"/>
    <dgm:cxn modelId="{9958DC94-9E2C-44E7-A59D-FFE4908937D7}" type="presOf" srcId="{A34AD61A-E1AC-4D75-A6A9-910F9A4DBD4A}" destId="{8A182B6D-B4E4-4063-A9C6-A0FD851B1ECE}" srcOrd="0" destOrd="0" presId="urn:microsoft.com/office/officeart/2018/2/layout/IconLabelList"/>
    <dgm:cxn modelId="{AC4A75B2-2CB0-4991-9430-4599D0D1CDF2}" type="presOf" srcId="{C4ECA680-0D0D-4996-9831-8A135C57E350}" destId="{8F817EB5-0F64-4D58-9540-346E2C4FDAF4}" srcOrd="0" destOrd="0" presId="urn:microsoft.com/office/officeart/2018/2/layout/IconLabelList"/>
    <dgm:cxn modelId="{327D12C7-8AD9-48DF-959B-450325FF72AB}" type="presOf" srcId="{01D40F85-43AA-43FB-830E-5370ACD6B143}" destId="{4B6FCF04-F420-4AAC-8BFE-F61BC92526F3}" srcOrd="0" destOrd="0" presId="urn:microsoft.com/office/officeart/2018/2/layout/IconLabelList"/>
    <dgm:cxn modelId="{818980CD-A566-48F8-8801-0B116BC13960}" type="presOf" srcId="{7DDEB7D9-D8D8-4EC4-94BC-0456FD8F5F0F}" destId="{D68DE90A-F57F-4256-9C9B-16FB45B6A328}" srcOrd="0" destOrd="0" presId="urn:microsoft.com/office/officeart/2018/2/layout/IconLabelList"/>
    <dgm:cxn modelId="{FDEC8FED-2BD9-4C5F-9B01-9FBF4550F100}" srcId="{01D40F85-43AA-43FB-830E-5370ACD6B143}" destId="{7DDEB7D9-D8D8-4EC4-94BC-0456FD8F5F0F}" srcOrd="3" destOrd="0" parTransId="{3C2B37CB-6087-4E55-90F3-FED930F0DF00}" sibTransId="{9427614E-5B3A-485C-9818-95ACB51C48C8}"/>
    <dgm:cxn modelId="{45C2CCF5-1A53-47F1-92DC-C5E8A6917BEB}" srcId="{01D40F85-43AA-43FB-830E-5370ACD6B143}" destId="{C4ECA680-0D0D-4996-9831-8A135C57E350}" srcOrd="4" destOrd="0" parTransId="{BBABF404-5F6F-4AFA-9ABD-318F4AA1137F}" sibTransId="{6C6BF974-5C5E-4631-944D-ED261024EF75}"/>
    <dgm:cxn modelId="{F33EBE6A-82C9-4F42-81D2-778FFDA4F5A7}" type="presParOf" srcId="{4B6FCF04-F420-4AAC-8BFE-F61BC92526F3}" destId="{5460F5F9-C4E3-4596-A638-5501F6683B0A}" srcOrd="0" destOrd="0" presId="urn:microsoft.com/office/officeart/2018/2/layout/IconLabelList"/>
    <dgm:cxn modelId="{4F55BB79-9979-4491-BA9A-9B0553AEC56A}" type="presParOf" srcId="{5460F5F9-C4E3-4596-A638-5501F6683B0A}" destId="{F9A14893-195E-4739-9205-9B0A16D6FD44}" srcOrd="0" destOrd="0" presId="urn:microsoft.com/office/officeart/2018/2/layout/IconLabelList"/>
    <dgm:cxn modelId="{3D652E49-E574-4266-A7F5-0BCB0EA3ACF7}" type="presParOf" srcId="{5460F5F9-C4E3-4596-A638-5501F6683B0A}" destId="{D3530A7B-DB09-4726-AE2F-6933575B69CC}" srcOrd="1" destOrd="0" presId="urn:microsoft.com/office/officeart/2018/2/layout/IconLabelList"/>
    <dgm:cxn modelId="{A38B1D52-F7AF-483B-BAAB-0FFB0EEBAD80}" type="presParOf" srcId="{5460F5F9-C4E3-4596-A638-5501F6683B0A}" destId="{BF4F84EA-E21B-415E-9989-BE709B0A9152}" srcOrd="2" destOrd="0" presId="urn:microsoft.com/office/officeart/2018/2/layout/IconLabelList"/>
    <dgm:cxn modelId="{3D357FFD-156E-45CA-AE75-776CD7C7E9CB}" type="presParOf" srcId="{4B6FCF04-F420-4AAC-8BFE-F61BC92526F3}" destId="{3A44AACB-CC95-4823-AF84-D369414B78D1}" srcOrd="1" destOrd="0" presId="urn:microsoft.com/office/officeart/2018/2/layout/IconLabelList"/>
    <dgm:cxn modelId="{782C4131-8085-4DEE-AA75-FFE72B8BC71F}" type="presParOf" srcId="{4B6FCF04-F420-4AAC-8BFE-F61BC92526F3}" destId="{9F60106A-368B-4860-9455-488DA88B6D6E}" srcOrd="2" destOrd="0" presId="urn:microsoft.com/office/officeart/2018/2/layout/IconLabelList"/>
    <dgm:cxn modelId="{968AFD7F-D57F-45B2-961B-4808F0849BD0}" type="presParOf" srcId="{9F60106A-368B-4860-9455-488DA88B6D6E}" destId="{D9A89E2B-8FC8-4448-B32F-D83927FBC04B}" srcOrd="0" destOrd="0" presId="urn:microsoft.com/office/officeart/2018/2/layout/IconLabelList"/>
    <dgm:cxn modelId="{1712E14B-EC8E-4CF3-A63D-3919CA7758AE}" type="presParOf" srcId="{9F60106A-368B-4860-9455-488DA88B6D6E}" destId="{B4EC7E1E-5ED5-4270-909E-9AEB27E69368}" srcOrd="1" destOrd="0" presId="urn:microsoft.com/office/officeart/2018/2/layout/IconLabelList"/>
    <dgm:cxn modelId="{216DCECE-1D6A-48D5-8DEE-7E3873D2DCC5}" type="presParOf" srcId="{9F60106A-368B-4860-9455-488DA88B6D6E}" destId="{8A182B6D-B4E4-4063-A9C6-A0FD851B1ECE}" srcOrd="2" destOrd="0" presId="urn:microsoft.com/office/officeart/2018/2/layout/IconLabelList"/>
    <dgm:cxn modelId="{B1FBDE82-79AE-48AA-B9B9-6B3E2655EEFF}" type="presParOf" srcId="{4B6FCF04-F420-4AAC-8BFE-F61BC92526F3}" destId="{BF3A4E48-A831-49D8-B5C7-FAB187D55DC4}" srcOrd="3" destOrd="0" presId="urn:microsoft.com/office/officeart/2018/2/layout/IconLabelList"/>
    <dgm:cxn modelId="{6A92B97D-A2DA-4B09-A7FD-FB464A5E4029}" type="presParOf" srcId="{4B6FCF04-F420-4AAC-8BFE-F61BC92526F3}" destId="{7613737B-8795-4595-8796-BFBE309F5A68}" srcOrd="4" destOrd="0" presId="urn:microsoft.com/office/officeart/2018/2/layout/IconLabelList"/>
    <dgm:cxn modelId="{CE65D882-87C5-4795-8E33-A68A2CD477D7}" type="presParOf" srcId="{7613737B-8795-4595-8796-BFBE309F5A68}" destId="{DB767848-BBF6-45BC-82FE-AD1520489231}" srcOrd="0" destOrd="0" presId="urn:microsoft.com/office/officeart/2018/2/layout/IconLabelList"/>
    <dgm:cxn modelId="{0832395C-5D38-4E60-A341-9C5467B83AAF}" type="presParOf" srcId="{7613737B-8795-4595-8796-BFBE309F5A68}" destId="{E4CFF77D-7BF0-47CF-8702-013BE1A34FCE}" srcOrd="1" destOrd="0" presId="urn:microsoft.com/office/officeart/2018/2/layout/IconLabelList"/>
    <dgm:cxn modelId="{A3089AAC-057C-4FE1-9B55-715C834E17C5}" type="presParOf" srcId="{7613737B-8795-4595-8796-BFBE309F5A68}" destId="{F05EB79B-867F-4D92-A542-071198C49586}" srcOrd="2" destOrd="0" presId="urn:microsoft.com/office/officeart/2018/2/layout/IconLabelList"/>
    <dgm:cxn modelId="{8AF90F82-FCFA-4060-96B3-E1C211696525}" type="presParOf" srcId="{4B6FCF04-F420-4AAC-8BFE-F61BC92526F3}" destId="{73354176-302E-4233-9704-0EC5271E834E}" srcOrd="5" destOrd="0" presId="urn:microsoft.com/office/officeart/2018/2/layout/IconLabelList"/>
    <dgm:cxn modelId="{6AC02F96-4582-46FF-AEB7-39912794547E}" type="presParOf" srcId="{4B6FCF04-F420-4AAC-8BFE-F61BC92526F3}" destId="{7326E421-2022-4DEC-A56C-80B52720B076}" srcOrd="6" destOrd="0" presId="urn:microsoft.com/office/officeart/2018/2/layout/IconLabelList"/>
    <dgm:cxn modelId="{8CDF63F2-57B3-43DE-9CF0-8B1B4789C8C1}" type="presParOf" srcId="{7326E421-2022-4DEC-A56C-80B52720B076}" destId="{3051110D-C8FD-41FA-A159-CB878945C039}" srcOrd="0" destOrd="0" presId="urn:microsoft.com/office/officeart/2018/2/layout/IconLabelList"/>
    <dgm:cxn modelId="{47C38F70-135A-418B-89FE-6422C410832A}" type="presParOf" srcId="{7326E421-2022-4DEC-A56C-80B52720B076}" destId="{71C52AD6-464C-4D2F-B99B-C3BB67C7F109}" srcOrd="1" destOrd="0" presId="urn:microsoft.com/office/officeart/2018/2/layout/IconLabelList"/>
    <dgm:cxn modelId="{6FA280E4-ABE6-47A4-B29B-F0996D6A37E7}" type="presParOf" srcId="{7326E421-2022-4DEC-A56C-80B52720B076}" destId="{D68DE90A-F57F-4256-9C9B-16FB45B6A328}" srcOrd="2" destOrd="0" presId="urn:microsoft.com/office/officeart/2018/2/layout/IconLabelList"/>
    <dgm:cxn modelId="{F4E9D503-CD25-432D-83B4-9C937F44009B}" type="presParOf" srcId="{4B6FCF04-F420-4AAC-8BFE-F61BC92526F3}" destId="{9E64DD6C-C4B9-4114-ACEC-03217523B91B}" srcOrd="7" destOrd="0" presId="urn:microsoft.com/office/officeart/2018/2/layout/IconLabelList"/>
    <dgm:cxn modelId="{D7815163-C8CB-4522-934C-D5A7EEB630AE}" type="presParOf" srcId="{4B6FCF04-F420-4AAC-8BFE-F61BC92526F3}" destId="{8FB2C6BF-3F3E-4919-BDF5-FBB12A7DB953}" srcOrd="8" destOrd="0" presId="urn:microsoft.com/office/officeart/2018/2/layout/IconLabelList"/>
    <dgm:cxn modelId="{67F0C8E6-9D1E-4E8D-A930-8109777C737D}" type="presParOf" srcId="{8FB2C6BF-3F3E-4919-BDF5-FBB12A7DB953}" destId="{591A4061-B71E-43B6-AC9D-BF788C692722}" srcOrd="0" destOrd="0" presId="urn:microsoft.com/office/officeart/2018/2/layout/IconLabelList"/>
    <dgm:cxn modelId="{346F0F5B-5DD9-4FD6-AFD0-89466B0EA986}" type="presParOf" srcId="{8FB2C6BF-3F3E-4919-BDF5-FBB12A7DB953}" destId="{648D24A0-60D1-450B-8C76-F175482AD12B}" srcOrd="1" destOrd="0" presId="urn:microsoft.com/office/officeart/2018/2/layout/IconLabelList"/>
    <dgm:cxn modelId="{6CF36B35-B5C7-4774-A68F-9E745D8D07DB}" type="presParOf" srcId="{8FB2C6BF-3F3E-4919-BDF5-FBB12A7DB953}" destId="{8F817EB5-0F64-4D58-9540-346E2C4FDAF4}"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1D40F85-43AA-43FB-830E-5370ACD6B143}" type="doc">
      <dgm:prSet loTypeId="urn:microsoft.com/office/officeart/2008/layout/LinedList" loCatId="list" qsTypeId="urn:microsoft.com/office/officeart/2005/8/quickstyle/simple1" qsCatId="simple" csTypeId="urn:microsoft.com/office/officeart/2005/8/colors/accent2_1" csCatId="accent2" phldr="1"/>
      <dgm:spPr/>
      <dgm:t>
        <a:bodyPr/>
        <a:lstStyle/>
        <a:p>
          <a:endParaRPr lang="en-US"/>
        </a:p>
      </dgm:t>
    </dgm:pt>
    <dgm:pt modelId="{9944027C-41E0-4762-A855-9C52AAB703E0}">
      <dgm:prSet/>
      <dgm:spPr/>
      <dgm:t>
        <a:bodyPr/>
        <a:lstStyle/>
        <a:p>
          <a:pPr>
            <a:lnSpc>
              <a:spcPct val="100000"/>
            </a:lnSpc>
          </a:pPr>
          <a:r>
            <a:rPr lang="en-US" b="1" dirty="0">
              <a:latin typeface="Calibri"/>
              <a:cs typeface="Calibri"/>
            </a:rPr>
            <a:t>Scraping Flow:</a:t>
          </a:r>
        </a:p>
      </dgm:t>
    </dgm:pt>
    <dgm:pt modelId="{067F5E68-8BA0-4B74-B17D-7C787D74784D}" type="parTrans" cxnId="{A258602D-28C2-4204-A813-60A49EAA3FC1}">
      <dgm:prSet/>
      <dgm:spPr/>
      <dgm:t>
        <a:bodyPr/>
        <a:lstStyle/>
        <a:p>
          <a:endParaRPr lang="en-US"/>
        </a:p>
      </dgm:t>
    </dgm:pt>
    <dgm:pt modelId="{E6C74A4D-C5F8-48C4-87AC-0DB14DC2F7F0}" type="sibTrans" cxnId="{A258602D-28C2-4204-A813-60A49EAA3FC1}">
      <dgm:prSet/>
      <dgm:spPr/>
      <dgm:t>
        <a:bodyPr/>
        <a:lstStyle/>
        <a:p>
          <a:endParaRPr lang="en-US"/>
        </a:p>
      </dgm:t>
    </dgm:pt>
    <dgm:pt modelId="{A34AD61A-E1AC-4D75-A6A9-910F9A4DBD4A}">
      <dgm:prSet/>
      <dgm:spPr/>
      <dgm:t>
        <a:bodyPr/>
        <a:lstStyle/>
        <a:p>
          <a:pPr>
            <a:lnSpc>
              <a:spcPct val="100000"/>
            </a:lnSpc>
          </a:pPr>
          <a:r>
            <a:rPr lang="en-US" b="1" dirty="0">
              <a:latin typeface="Calibri"/>
              <a:cs typeface="Calibri"/>
            </a:rPr>
            <a:t>Request Data: </a:t>
          </a:r>
          <a:r>
            <a:rPr lang="en-US" b="0" dirty="0">
              <a:latin typeface="Calibri"/>
              <a:cs typeface="Calibri"/>
            </a:rPr>
            <a:t>Send an HTTP GET request </a:t>
          </a:r>
          <a:r>
            <a:rPr lang="en-US" dirty="0">
              <a:latin typeface="Calibri"/>
              <a:cs typeface="Calibri"/>
            </a:rPr>
            <a:t>to the Wikipedia page.</a:t>
          </a:r>
        </a:p>
      </dgm:t>
    </dgm:pt>
    <dgm:pt modelId="{3814DDBE-9744-4212-AB97-BD37B115D73A}" type="parTrans" cxnId="{7081DE48-35AC-4F66-A592-0577519C5E10}">
      <dgm:prSet/>
      <dgm:spPr/>
      <dgm:t>
        <a:bodyPr/>
        <a:lstStyle/>
        <a:p>
          <a:endParaRPr lang="en-US"/>
        </a:p>
      </dgm:t>
    </dgm:pt>
    <dgm:pt modelId="{379B107F-F683-46C9-B936-6960D0A169B1}" type="sibTrans" cxnId="{7081DE48-35AC-4F66-A592-0577519C5E10}">
      <dgm:prSet/>
      <dgm:spPr/>
      <dgm:t>
        <a:bodyPr/>
        <a:lstStyle/>
        <a:p>
          <a:endParaRPr lang="en-US"/>
        </a:p>
      </dgm:t>
    </dgm:pt>
    <dgm:pt modelId="{15380AE4-9F04-4996-8BB7-6EBE19090396}">
      <dgm:prSet/>
      <dgm:spPr/>
      <dgm:t>
        <a:bodyPr/>
        <a:lstStyle/>
        <a:p>
          <a:pPr>
            <a:lnSpc>
              <a:spcPct val="100000"/>
            </a:lnSpc>
          </a:pPr>
          <a:r>
            <a:rPr lang="en-US" b="0" dirty="0">
              <a:latin typeface="Calibri"/>
              <a:cs typeface="Calibri"/>
            </a:rPr>
            <a:t>E</a:t>
          </a:r>
          <a:r>
            <a:rPr lang="en-US" b="1" dirty="0">
              <a:latin typeface="Calibri"/>
              <a:cs typeface="Calibri"/>
            </a:rPr>
            <a:t>xtract Information:</a:t>
          </a:r>
          <a:r>
            <a:rPr lang="en-US" b="0" dirty="0">
              <a:latin typeface="Calibri"/>
              <a:cs typeface="Calibri"/>
            </a:rPr>
            <a:t> Loop through table rows and </a:t>
          </a:r>
          <a:r>
            <a:rPr lang="en-US" dirty="0">
              <a:latin typeface="Calibri"/>
              <a:cs typeface="Calibri"/>
            </a:rPr>
            <a:t>extract relevant columns (flight number, payload, etc.).</a:t>
          </a:r>
        </a:p>
      </dgm:t>
    </dgm:pt>
    <dgm:pt modelId="{D5BB3712-8013-4C1C-9EAD-A45667ECA72C}" type="parTrans" cxnId="{B5EFF935-F489-4A8E-B0C1-A0E739306DC3}">
      <dgm:prSet/>
      <dgm:spPr/>
      <dgm:t>
        <a:bodyPr/>
        <a:lstStyle/>
        <a:p>
          <a:endParaRPr lang="en-US"/>
        </a:p>
      </dgm:t>
    </dgm:pt>
    <dgm:pt modelId="{BE6A6D6B-7B48-4CF8-A64E-563616C65100}" type="sibTrans" cxnId="{B5EFF935-F489-4A8E-B0C1-A0E739306DC3}">
      <dgm:prSet/>
      <dgm:spPr/>
      <dgm:t>
        <a:bodyPr/>
        <a:lstStyle/>
        <a:p>
          <a:endParaRPr lang="en-US"/>
        </a:p>
      </dgm:t>
    </dgm:pt>
    <dgm:pt modelId="{7DDEB7D9-D8D8-4EC4-94BC-0456FD8F5F0F}">
      <dgm:prSet/>
      <dgm:spPr/>
      <dgm:t>
        <a:bodyPr/>
        <a:lstStyle/>
        <a:p>
          <a:pPr>
            <a:lnSpc>
              <a:spcPct val="100000"/>
            </a:lnSpc>
          </a:pPr>
          <a:r>
            <a:rPr lang="en-US" b="1" dirty="0">
              <a:latin typeface="Calibri"/>
              <a:cs typeface="Calibri"/>
            </a:rPr>
            <a:t>Store Data:</a:t>
          </a:r>
          <a:r>
            <a:rPr lang="en-US" dirty="0">
              <a:latin typeface="Calibri"/>
              <a:cs typeface="Calibri"/>
            </a:rPr>
            <a:t> Save the extracted data into a Pandas </a:t>
          </a:r>
          <a:r>
            <a:rPr lang="en-US" dirty="0" err="1">
              <a:latin typeface="Calibri"/>
              <a:cs typeface="Calibri"/>
            </a:rPr>
            <a:t>DataFrame</a:t>
          </a:r>
          <a:r>
            <a:rPr lang="en-US" dirty="0">
              <a:latin typeface="Calibri"/>
              <a:cs typeface="Calibri"/>
            </a:rPr>
            <a:t> for analysis.</a:t>
          </a:r>
        </a:p>
      </dgm:t>
    </dgm:pt>
    <dgm:pt modelId="{3C2B37CB-6087-4E55-90F3-FED930F0DF00}" type="parTrans" cxnId="{FDEC8FED-2BD9-4C5F-9B01-9FBF4550F100}">
      <dgm:prSet/>
      <dgm:spPr/>
      <dgm:t>
        <a:bodyPr/>
        <a:lstStyle/>
        <a:p>
          <a:endParaRPr lang="en-US"/>
        </a:p>
      </dgm:t>
    </dgm:pt>
    <dgm:pt modelId="{9427614E-5B3A-485C-9818-95ACB51C48C8}" type="sibTrans" cxnId="{FDEC8FED-2BD9-4C5F-9B01-9FBF4550F100}">
      <dgm:prSet/>
      <dgm:spPr/>
      <dgm:t>
        <a:bodyPr/>
        <a:lstStyle/>
        <a:p>
          <a:endParaRPr lang="en-US"/>
        </a:p>
      </dgm:t>
    </dgm:pt>
    <dgm:pt modelId="{C4ECA680-0D0D-4996-9831-8A135C57E350}">
      <dgm:prSet/>
      <dgm:spPr/>
      <dgm:t>
        <a:bodyPr/>
        <a:lstStyle/>
        <a:p>
          <a:pPr>
            <a:lnSpc>
              <a:spcPct val="100000"/>
            </a:lnSpc>
          </a:pPr>
          <a:r>
            <a:rPr lang="en-US" dirty="0">
              <a:latin typeface="Calibri"/>
              <a:cs typeface="Calibri"/>
            </a:rPr>
            <a:t>For a detailed demonstration of API calls, including code and outcomes, you can access the GitHub repository (</a:t>
          </a:r>
          <a:r>
            <a:rPr lang="en-US" dirty="0">
              <a:latin typeface="Calibri"/>
              <a:cs typeface="Calibri"/>
              <a:hlinkClick xmlns:r="http://schemas.openxmlformats.org/officeDocument/2006/relationships" r:id="rId1">
                <a:extLst>
                  <a:ext uri="{A12FA001-AC4F-418D-AE19-62706E023703}">
                    <ahyp:hlinkClr xmlns:ahyp="http://schemas.microsoft.com/office/drawing/2018/hyperlinkcolor" val="tx"/>
                  </a:ext>
                </a:extLst>
              </a:hlinkClick>
            </a:rPr>
            <a:t>[here]</a:t>
          </a:r>
          <a:r>
            <a:rPr lang="en-US" dirty="0">
              <a:latin typeface="Calibri"/>
              <a:cs typeface="Calibri"/>
            </a:rPr>
            <a:t>).</a:t>
          </a:r>
        </a:p>
      </dgm:t>
    </dgm:pt>
    <dgm:pt modelId="{BBABF404-5F6F-4AFA-9ABD-318F4AA1137F}" type="parTrans" cxnId="{45C2CCF5-1A53-47F1-92DC-C5E8A6917BEB}">
      <dgm:prSet/>
      <dgm:spPr/>
      <dgm:t>
        <a:bodyPr/>
        <a:lstStyle/>
        <a:p>
          <a:endParaRPr lang="en-US"/>
        </a:p>
      </dgm:t>
    </dgm:pt>
    <dgm:pt modelId="{6C6BF974-5C5E-4631-944D-ED261024EF75}" type="sibTrans" cxnId="{45C2CCF5-1A53-47F1-92DC-C5E8A6917BEB}">
      <dgm:prSet/>
      <dgm:spPr/>
      <dgm:t>
        <a:bodyPr/>
        <a:lstStyle/>
        <a:p>
          <a:endParaRPr lang="en-US"/>
        </a:p>
      </dgm:t>
    </dgm:pt>
    <dgm:pt modelId="{C8AA7180-4859-48DE-83F1-2193991E6EDC}">
      <dgm:prSet phldr="0"/>
      <dgm:spPr/>
      <dgm:t>
        <a:bodyPr/>
        <a:lstStyle/>
        <a:p>
          <a:pPr>
            <a:lnSpc>
              <a:spcPct val="100000"/>
            </a:lnSpc>
          </a:pPr>
          <a:r>
            <a:rPr lang="en-US" b="1" dirty="0">
              <a:latin typeface="Calibri"/>
              <a:cs typeface="Calibri"/>
            </a:rPr>
            <a:t>Parse HTML:</a:t>
          </a:r>
          <a:r>
            <a:rPr lang="en-US" dirty="0">
              <a:latin typeface="Calibri"/>
              <a:cs typeface="Calibri"/>
            </a:rPr>
            <a:t> Use </a:t>
          </a:r>
          <a:r>
            <a:rPr lang="en-US" dirty="0" err="1">
              <a:latin typeface="Calibri"/>
              <a:cs typeface="Calibri"/>
            </a:rPr>
            <a:t>BeautifulSoup</a:t>
          </a:r>
          <a:r>
            <a:rPr lang="en-US" dirty="0">
              <a:latin typeface="Calibri"/>
              <a:cs typeface="Calibri"/>
            </a:rPr>
            <a:t> to parse the page and locate the launch records table.</a:t>
          </a:r>
          <a:endParaRPr lang="es-ES" dirty="0">
            <a:latin typeface="Calibri"/>
            <a:cs typeface="Calibri"/>
          </a:endParaRPr>
        </a:p>
      </dgm:t>
    </dgm:pt>
    <dgm:pt modelId="{AD6D7D7E-21CE-4DCE-AA17-7D730B2F405B}" type="parTrans" cxnId="{46A91C6F-D06D-4055-AB6C-509531D9A15A}">
      <dgm:prSet/>
      <dgm:spPr/>
    </dgm:pt>
    <dgm:pt modelId="{77F56E03-E314-471F-9955-F56ED9BF6E22}" type="sibTrans" cxnId="{46A91C6F-D06D-4055-AB6C-509531D9A15A}">
      <dgm:prSet/>
      <dgm:spPr/>
    </dgm:pt>
    <dgm:pt modelId="{836A1A5F-22F9-49A5-8BEF-3AB83BCFA0D8}" type="pres">
      <dgm:prSet presAssocID="{01D40F85-43AA-43FB-830E-5370ACD6B143}" presName="vert0" presStyleCnt="0">
        <dgm:presLayoutVars>
          <dgm:dir/>
          <dgm:animOne val="branch"/>
          <dgm:animLvl val="lvl"/>
        </dgm:presLayoutVars>
      </dgm:prSet>
      <dgm:spPr/>
    </dgm:pt>
    <dgm:pt modelId="{53D9AEEC-BC13-4EAB-B493-822F7E43B67A}" type="pres">
      <dgm:prSet presAssocID="{9944027C-41E0-4762-A855-9C52AAB703E0}" presName="thickLine" presStyleLbl="alignNode1" presStyleIdx="0" presStyleCnt="6"/>
      <dgm:spPr/>
    </dgm:pt>
    <dgm:pt modelId="{0835D730-6F37-4D5B-8694-43663D80AA68}" type="pres">
      <dgm:prSet presAssocID="{9944027C-41E0-4762-A855-9C52AAB703E0}" presName="horz1" presStyleCnt="0"/>
      <dgm:spPr/>
    </dgm:pt>
    <dgm:pt modelId="{C249839F-4D02-4546-9DBB-13D97D2D0748}" type="pres">
      <dgm:prSet presAssocID="{9944027C-41E0-4762-A855-9C52AAB703E0}" presName="tx1" presStyleLbl="revTx" presStyleIdx="0" presStyleCnt="6"/>
      <dgm:spPr/>
    </dgm:pt>
    <dgm:pt modelId="{11FE5E85-8173-4E63-BA91-0B6736FA8C27}" type="pres">
      <dgm:prSet presAssocID="{9944027C-41E0-4762-A855-9C52AAB703E0}" presName="vert1" presStyleCnt="0"/>
      <dgm:spPr/>
    </dgm:pt>
    <dgm:pt modelId="{9D7BB601-0A90-4640-B166-8EC8AA0BA8A5}" type="pres">
      <dgm:prSet presAssocID="{A34AD61A-E1AC-4D75-A6A9-910F9A4DBD4A}" presName="thickLine" presStyleLbl="alignNode1" presStyleIdx="1" presStyleCnt="6"/>
      <dgm:spPr/>
    </dgm:pt>
    <dgm:pt modelId="{5C0C3FD0-B9EB-4CFB-9D41-429512444278}" type="pres">
      <dgm:prSet presAssocID="{A34AD61A-E1AC-4D75-A6A9-910F9A4DBD4A}" presName="horz1" presStyleCnt="0"/>
      <dgm:spPr/>
    </dgm:pt>
    <dgm:pt modelId="{AEEFD3D5-197B-4B25-9499-147037901CFE}" type="pres">
      <dgm:prSet presAssocID="{A34AD61A-E1AC-4D75-A6A9-910F9A4DBD4A}" presName="tx1" presStyleLbl="revTx" presStyleIdx="1" presStyleCnt="6"/>
      <dgm:spPr/>
    </dgm:pt>
    <dgm:pt modelId="{325EBF49-5596-47A4-96B3-CDC5E1A37AFC}" type="pres">
      <dgm:prSet presAssocID="{A34AD61A-E1AC-4D75-A6A9-910F9A4DBD4A}" presName="vert1" presStyleCnt="0"/>
      <dgm:spPr/>
    </dgm:pt>
    <dgm:pt modelId="{F224D3FD-22DD-499B-8FDF-21C4E0078EEF}" type="pres">
      <dgm:prSet presAssocID="{C8AA7180-4859-48DE-83F1-2193991E6EDC}" presName="thickLine" presStyleLbl="alignNode1" presStyleIdx="2" presStyleCnt="6"/>
      <dgm:spPr/>
    </dgm:pt>
    <dgm:pt modelId="{18588BD7-62BF-4DD6-8A75-7B2BDBD70058}" type="pres">
      <dgm:prSet presAssocID="{C8AA7180-4859-48DE-83F1-2193991E6EDC}" presName="horz1" presStyleCnt="0"/>
      <dgm:spPr/>
    </dgm:pt>
    <dgm:pt modelId="{906A60E1-0EE6-4B9D-88AB-F8101E772689}" type="pres">
      <dgm:prSet presAssocID="{C8AA7180-4859-48DE-83F1-2193991E6EDC}" presName="tx1" presStyleLbl="revTx" presStyleIdx="2" presStyleCnt="6"/>
      <dgm:spPr/>
    </dgm:pt>
    <dgm:pt modelId="{2510DBDB-2711-443F-B6F0-7B80D04D2FCF}" type="pres">
      <dgm:prSet presAssocID="{C8AA7180-4859-48DE-83F1-2193991E6EDC}" presName="vert1" presStyleCnt="0"/>
      <dgm:spPr/>
    </dgm:pt>
    <dgm:pt modelId="{9C08B8AC-A134-47AC-8F65-968CD8D90F52}" type="pres">
      <dgm:prSet presAssocID="{15380AE4-9F04-4996-8BB7-6EBE19090396}" presName="thickLine" presStyleLbl="alignNode1" presStyleIdx="3" presStyleCnt="6"/>
      <dgm:spPr/>
    </dgm:pt>
    <dgm:pt modelId="{FD2666E3-8AD1-4E5D-9595-6A4582C32FAC}" type="pres">
      <dgm:prSet presAssocID="{15380AE4-9F04-4996-8BB7-6EBE19090396}" presName="horz1" presStyleCnt="0"/>
      <dgm:spPr/>
    </dgm:pt>
    <dgm:pt modelId="{81756F27-B2EE-4CD2-822C-180EFF67C4AA}" type="pres">
      <dgm:prSet presAssocID="{15380AE4-9F04-4996-8BB7-6EBE19090396}" presName="tx1" presStyleLbl="revTx" presStyleIdx="3" presStyleCnt="6"/>
      <dgm:spPr/>
    </dgm:pt>
    <dgm:pt modelId="{763DBD5A-0CBC-4E71-9D09-13D122C45786}" type="pres">
      <dgm:prSet presAssocID="{15380AE4-9F04-4996-8BB7-6EBE19090396}" presName="vert1" presStyleCnt="0"/>
      <dgm:spPr/>
    </dgm:pt>
    <dgm:pt modelId="{1BEE193C-02B1-4FA0-B310-602134689CBC}" type="pres">
      <dgm:prSet presAssocID="{7DDEB7D9-D8D8-4EC4-94BC-0456FD8F5F0F}" presName="thickLine" presStyleLbl="alignNode1" presStyleIdx="4" presStyleCnt="6"/>
      <dgm:spPr/>
    </dgm:pt>
    <dgm:pt modelId="{D6B87DE9-1B68-4914-B1FD-02E7BEE2EFCD}" type="pres">
      <dgm:prSet presAssocID="{7DDEB7D9-D8D8-4EC4-94BC-0456FD8F5F0F}" presName="horz1" presStyleCnt="0"/>
      <dgm:spPr/>
    </dgm:pt>
    <dgm:pt modelId="{21B9D782-61E8-4018-9C9B-E16B1F1136ED}" type="pres">
      <dgm:prSet presAssocID="{7DDEB7D9-D8D8-4EC4-94BC-0456FD8F5F0F}" presName="tx1" presStyleLbl="revTx" presStyleIdx="4" presStyleCnt="6"/>
      <dgm:spPr/>
    </dgm:pt>
    <dgm:pt modelId="{952ED90B-7FCA-49A5-8824-15F395645F52}" type="pres">
      <dgm:prSet presAssocID="{7DDEB7D9-D8D8-4EC4-94BC-0456FD8F5F0F}" presName="vert1" presStyleCnt="0"/>
      <dgm:spPr/>
    </dgm:pt>
    <dgm:pt modelId="{467F9A75-5936-4A3B-863A-BA86601AAFB2}" type="pres">
      <dgm:prSet presAssocID="{C4ECA680-0D0D-4996-9831-8A135C57E350}" presName="thickLine" presStyleLbl="alignNode1" presStyleIdx="5" presStyleCnt="6"/>
      <dgm:spPr/>
    </dgm:pt>
    <dgm:pt modelId="{ED8C486B-CA1B-404C-BF2A-BEA4E31F97D0}" type="pres">
      <dgm:prSet presAssocID="{C4ECA680-0D0D-4996-9831-8A135C57E350}" presName="horz1" presStyleCnt="0"/>
      <dgm:spPr/>
    </dgm:pt>
    <dgm:pt modelId="{09D62009-C706-40B8-A29A-AA2A030E462A}" type="pres">
      <dgm:prSet presAssocID="{C4ECA680-0D0D-4996-9831-8A135C57E350}" presName="tx1" presStyleLbl="revTx" presStyleIdx="5" presStyleCnt="6"/>
      <dgm:spPr/>
    </dgm:pt>
    <dgm:pt modelId="{8B1C425A-D8AF-4380-995E-C0B3063177DB}" type="pres">
      <dgm:prSet presAssocID="{C4ECA680-0D0D-4996-9831-8A135C57E350}" presName="vert1" presStyleCnt="0"/>
      <dgm:spPr/>
    </dgm:pt>
  </dgm:ptLst>
  <dgm:cxnLst>
    <dgm:cxn modelId="{7C115901-A820-477D-BFBB-4B7A7B250C04}" type="presOf" srcId="{C4ECA680-0D0D-4996-9831-8A135C57E350}" destId="{09D62009-C706-40B8-A29A-AA2A030E462A}" srcOrd="0" destOrd="0" presId="urn:microsoft.com/office/officeart/2008/layout/LinedList"/>
    <dgm:cxn modelId="{A258602D-28C2-4204-A813-60A49EAA3FC1}" srcId="{01D40F85-43AA-43FB-830E-5370ACD6B143}" destId="{9944027C-41E0-4762-A855-9C52AAB703E0}" srcOrd="0" destOrd="0" parTransId="{067F5E68-8BA0-4B74-B17D-7C787D74784D}" sibTransId="{E6C74A4D-C5F8-48C4-87AC-0DB14DC2F7F0}"/>
    <dgm:cxn modelId="{B5EFF935-F489-4A8E-B0C1-A0E739306DC3}" srcId="{01D40F85-43AA-43FB-830E-5370ACD6B143}" destId="{15380AE4-9F04-4996-8BB7-6EBE19090396}" srcOrd="3" destOrd="0" parTransId="{D5BB3712-8013-4C1C-9EAD-A45667ECA72C}" sibTransId="{BE6A6D6B-7B48-4CF8-A64E-563616C65100}"/>
    <dgm:cxn modelId="{7081DE48-35AC-4F66-A592-0577519C5E10}" srcId="{01D40F85-43AA-43FB-830E-5370ACD6B143}" destId="{A34AD61A-E1AC-4D75-A6A9-910F9A4DBD4A}" srcOrd="1" destOrd="0" parTransId="{3814DDBE-9744-4212-AB97-BD37B115D73A}" sibTransId="{379B107F-F683-46C9-B936-6960D0A169B1}"/>
    <dgm:cxn modelId="{46A91C6F-D06D-4055-AB6C-509531D9A15A}" srcId="{01D40F85-43AA-43FB-830E-5370ACD6B143}" destId="{C8AA7180-4859-48DE-83F1-2193991E6EDC}" srcOrd="2" destOrd="0" parTransId="{AD6D7D7E-21CE-4DCE-AA17-7D730B2F405B}" sibTransId="{77F56E03-E314-471F-9955-F56ED9BF6E22}"/>
    <dgm:cxn modelId="{D76C774F-D4B7-46B3-BC94-82D38F913B1F}" type="presOf" srcId="{C8AA7180-4859-48DE-83F1-2193991E6EDC}" destId="{906A60E1-0EE6-4B9D-88AB-F8101E772689}" srcOrd="0" destOrd="0" presId="urn:microsoft.com/office/officeart/2008/layout/LinedList"/>
    <dgm:cxn modelId="{FECE5281-B4A9-49F5-8FEB-23BF886F1CD1}" type="presOf" srcId="{01D40F85-43AA-43FB-830E-5370ACD6B143}" destId="{836A1A5F-22F9-49A5-8BEF-3AB83BCFA0D8}" srcOrd="0" destOrd="0" presId="urn:microsoft.com/office/officeart/2008/layout/LinedList"/>
    <dgm:cxn modelId="{D59F238B-3638-4059-A28C-98B33A1AD232}" type="presOf" srcId="{9944027C-41E0-4762-A855-9C52AAB703E0}" destId="{C249839F-4D02-4546-9DBB-13D97D2D0748}" srcOrd="0" destOrd="0" presId="urn:microsoft.com/office/officeart/2008/layout/LinedList"/>
    <dgm:cxn modelId="{253AD1BA-19A4-430C-B55A-7B256147B311}" type="presOf" srcId="{15380AE4-9F04-4996-8BB7-6EBE19090396}" destId="{81756F27-B2EE-4CD2-822C-180EFF67C4AA}" srcOrd="0" destOrd="0" presId="urn:microsoft.com/office/officeart/2008/layout/LinedList"/>
    <dgm:cxn modelId="{02214ECB-E559-4EE4-B021-661FA7A71F5D}" type="presOf" srcId="{7DDEB7D9-D8D8-4EC4-94BC-0456FD8F5F0F}" destId="{21B9D782-61E8-4018-9C9B-E16B1F1136ED}" srcOrd="0" destOrd="0" presId="urn:microsoft.com/office/officeart/2008/layout/LinedList"/>
    <dgm:cxn modelId="{90FA25E6-4CA0-4C74-B8AE-3B169E0676E5}" type="presOf" srcId="{A34AD61A-E1AC-4D75-A6A9-910F9A4DBD4A}" destId="{AEEFD3D5-197B-4B25-9499-147037901CFE}" srcOrd="0" destOrd="0" presId="urn:microsoft.com/office/officeart/2008/layout/LinedList"/>
    <dgm:cxn modelId="{FDEC8FED-2BD9-4C5F-9B01-9FBF4550F100}" srcId="{01D40F85-43AA-43FB-830E-5370ACD6B143}" destId="{7DDEB7D9-D8D8-4EC4-94BC-0456FD8F5F0F}" srcOrd="4" destOrd="0" parTransId="{3C2B37CB-6087-4E55-90F3-FED930F0DF00}" sibTransId="{9427614E-5B3A-485C-9818-95ACB51C48C8}"/>
    <dgm:cxn modelId="{45C2CCF5-1A53-47F1-92DC-C5E8A6917BEB}" srcId="{01D40F85-43AA-43FB-830E-5370ACD6B143}" destId="{C4ECA680-0D0D-4996-9831-8A135C57E350}" srcOrd="5" destOrd="0" parTransId="{BBABF404-5F6F-4AFA-9ABD-318F4AA1137F}" sibTransId="{6C6BF974-5C5E-4631-944D-ED261024EF75}"/>
    <dgm:cxn modelId="{F615A661-638E-4FB6-AFF3-351ACF7CA6D1}" type="presParOf" srcId="{836A1A5F-22F9-49A5-8BEF-3AB83BCFA0D8}" destId="{53D9AEEC-BC13-4EAB-B493-822F7E43B67A}" srcOrd="0" destOrd="0" presId="urn:microsoft.com/office/officeart/2008/layout/LinedList"/>
    <dgm:cxn modelId="{9436D377-B1BF-4E32-AE0D-C726B9457EAC}" type="presParOf" srcId="{836A1A5F-22F9-49A5-8BEF-3AB83BCFA0D8}" destId="{0835D730-6F37-4D5B-8694-43663D80AA68}" srcOrd="1" destOrd="0" presId="urn:microsoft.com/office/officeart/2008/layout/LinedList"/>
    <dgm:cxn modelId="{685F55F6-81BE-4588-B63D-012D691ECB79}" type="presParOf" srcId="{0835D730-6F37-4D5B-8694-43663D80AA68}" destId="{C249839F-4D02-4546-9DBB-13D97D2D0748}" srcOrd="0" destOrd="0" presId="urn:microsoft.com/office/officeart/2008/layout/LinedList"/>
    <dgm:cxn modelId="{71E83933-EF24-4B50-9CB4-875ADF7636F9}" type="presParOf" srcId="{0835D730-6F37-4D5B-8694-43663D80AA68}" destId="{11FE5E85-8173-4E63-BA91-0B6736FA8C27}" srcOrd="1" destOrd="0" presId="urn:microsoft.com/office/officeart/2008/layout/LinedList"/>
    <dgm:cxn modelId="{E9C5AD62-547B-4BB0-9E5C-B7F9804226E2}" type="presParOf" srcId="{836A1A5F-22F9-49A5-8BEF-3AB83BCFA0D8}" destId="{9D7BB601-0A90-4640-B166-8EC8AA0BA8A5}" srcOrd="2" destOrd="0" presId="urn:microsoft.com/office/officeart/2008/layout/LinedList"/>
    <dgm:cxn modelId="{B73A3316-6ECF-4AC0-8DE2-90AD4F9409CA}" type="presParOf" srcId="{836A1A5F-22F9-49A5-8BEF-3AB83BCFA0D8}" destId="{5C0C3FD0-B9EB-4CFB-9D41-429512444278}" srcOrd="3" destOrd="0" presId="urn:microsoft.com/office/officeart/2008/layout/LinedList"/>
    <dgm:cxn modelId="{55742953-E452-49A5-8452-EAF4041B72A5}" type="presParOf" srcId="{5C0C3FD0-B9EB-4CFB-9D41-429512444278}" destId="{AEEFD3D5-197B-4B25-9499-147037901CFE}" srcOrd="0" destOrd="0" presId="urn:microsoft.com/office/officeart/2008/layout/LinedList"/>
    <dgm:cxn modelId="{87C71431-BC80-423F-B410-FC03A2F5E0CB}" type="presParOf" srcId="{5C0C3FD0-B9EB-4CFB-9D41-429512444278}" destId="{325EBF49-5596-47A4-96B3-CDC5E1A37AFC}" srcOrd="1" destOrd="0" presId="urn:microsoft.com/office/officeart/2008/layout/LinedList"/>
    <dgm:cxn modelId="{232A24F6-FB80-4BEF-9377-36CEE38F3214}" type="presParOf" srcId="{836A1A5F-22F9-49A5-8BEF-3AB83BCFA0D8}" destId="{F224D3FD-22DD-499B-8FDF-21C4E0078EEF}" srcOrd="4" destOrd="0" presId="urn:microsoft.com/office/officeart/2008/layout/LinedList"/>
    <dgm:cxn modelId="{E6E8CC9B-BE09-485B-83E0-9BA330A533C2}" type="presParOf" srcId="{836A1A5F-22F9-49A5-8BEF-3AB83BCFA0D8}" destId="{18588BD7-62BF-4DD6-8A75-7B2BDBD70058}" srcOrd="5" destOrd="0" presId="urn:microsoft.com/office/officeart/2008/layout/LinedList"/>
    <dgm:cxn modelId="{CF35F395-FBA1-4983-AE56-F4C5A1515DFE}" type="presParOf" srcId="{18588BD7-62BF-4DD6-8A75-7B2BDBD70058}" destId="{906A60E1-0EE6-4B9D-88AB-F8101E772689}" srcOrd="0" destOrd="0" presId="urn:microsoft.com/office/officeart/2008/layout/LinedList"/>
    <dgm:cxn modelId="{B94103D9-3E8A-47DF-96E2-4CDF50040DB4}" type="presParOf" srcId="{18588BD7-62BF-4DD6-8A75-7B2BDBD70058}" destId="{2510DBDB-2711-443F-B6F0-7B80D04D2FCF}" srcOrd="1" destOrd="0" presId="urn:microsoft.com/office/officeart/2008/layout/LinedList"/>
    <dgm:cxn modelId="{6CE561AA-B982-4B89-92F6-848E6F560F13}" type="presParOf" srcId="{836A1A5F-22F9-49A5-8BEF-3AB83BCFA0D8}" destId="{9C08B8AC-A134-47AC-8F65-968CD8D90F52}" srcOrd="6" destOrd="0" presId="urn:microsoft.com/office/officeart/2008/layout/LinedList"/>
    <dgm:cxn modelId="{98FA1264-E7E8-4C56-BA93-7B8CC9E8B10F}" type="presParOf" srcId="{836A1A5F-22F9-49A5-8BEF-3AB83BCFA0D8}" destId="{FD2666E3-8AD1-4E5D-9595-6A4582C32FAC}" srcOrd="7" destOrd="0" presId="urn:microsoft.com/office/officeart/2008/layout/LinedList"/>
    <dgm:cxn modelId="{8BF76914-8A00-4493-BEAB-2C1892201019}" type="presParOf" srcId="{FD2666E3-8AD1-4E5D-9595-6A4582C32FAC}" destId="{81756F27-B2EE-4CD2-822C-180EFF67C4AA}" srcOrd="0" destOrd="0" presId="urn:microsoft.com/office/officeart/2008/layout/LinedList"/>
    <dgm:cxn modelId="{41AE0427-B283-4202-8E79-B471BD04FBB8}" type="presParOf" srcId="{FD2666E3-8AD1-4E5D-9595-6A4582C32FAC}" destId="{763DBD5A-0CBC-4E71-9D09-13D122C45786}" srcOrd="1" destOrd="0" presId="urn:microsoft.com/office/officeart/2008/layout/LinedList"/>
    <dgm:cxn modelId="{EC569BD0-B781-4CE0-B35A-44A14E282FF4}" type="presParOf" srcId="{836A1A5F-22F9-49A5-8BEF-3AB83BCFA0D8}" destId="{1BEE193C-02B1-4FA0-B310-602134689CBC}" srcOrd="8" destOrd="0" presId="urn:microsoft.com/office/officeart/2008/layout/LinedList"/>
    <dgm:cxn modelId="{139FBF62-D75B-4D23-88CA-2A0F52A9FD86}" type="presParOf" srcId="{836A1A5F-22F9-49A5-8BEF-3AB83BCFA0D8}" destId="{D6B87DE9-1B68-4914-B1FD-02E7BEE2EFCD}" srcOrd="9" destOrd="0" presId="urn:microsoft.com/office/officeart/2008/layout/LinedList"/>
    <dgm:cxn modelId="{C0BF4C03-3CDD-4516-BECB-738A406CF3FB}" type="presParOf" srcId="{D6B87DE9-1B68-4914-B1FD-02E7BEE2EFCD}" destId="{21B9D782-61E8-4018-9C9B-E16B1F1136ED}" srcOrd="0" destOrd="0" presId="urn:microsoft.com/office/officeart/2008/layout/LinedList"/>
    <dgm:cxn modelId="{DA1F6070-E3D9-42B7-9B22-10F7CA5C4219}" type="presParOf" srcId="{D6B87DE9-1B68-4914-B1FD-02E7BEE2EFCD}" destId="{952ED90B-7FCA-49A5-8824-15F395645F52}" srcOrd="1" destOrd="0" presId="urn:microsoft.com/office/officeart/2008/layout/LinedList"/>
    <dgm:cxn modelId="{40B7A814-76F8-4B43-AEAC-F1235458EB74}" type="presParOf" srcId="{836A1A5F-22F9-49A5-8BEF-3AB83BCFA0D8}" destId="{467F9A75-5936-4A3B-863A-BA86601AAFB2}" srcOrd="10" destOrd="0" presId="urn:microsoft.com/office/officeart/2008/layout/LinedList"/>
    <dgm:cxn modelId="{27676D68-CD58-4652-8D0E-5E14EE16C219}" type="presParOf" srcId="{836A1A5F-22F9-49A5-8BEF-3AB83BCFA0D8}" destId="{ED8C486B-CA1B-404C-BF2A-BEA4E31F97D0}" srcOrd="11" destOrd="0" presId="urn:microsoft.com/office/officeart/2008/layout/LinedList"/>
    <dgm:cxn modelId="{033F02FC-687E-4D5A-A80B-31D790D0341F}" type="presParOf" srcId="{ED8C486B-CA1B-404C-BF2A-BEA4E31F97D0}" destId="{09D62009-C706-40B8-A29A-AA2A030E462A}" srcOrd="0" destOrd="0" presId="urn:microsoft.com/office/officeart/2008/layout/LinedList"/>
    <dgm:cxn modelId="{307A1474-6554-48AB-9F4A-C3EC1D5B57EC}" type="presParOf" srcId="{ED8C486B-CA1B-404C-BF2A-BEA4E31F97D0}" destId="{8B1C425A-D8AF-4380-995E-C0B3063177DB}"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469DA55-CC98-42B3-A9FD-6F23DD7B0E65}">
      <dsp:nvSpPr>
        <dsp:cNvPr id="0" name=""/>
        <dsp:cNvSpPr/>
      </dsp:nvSpPr>
      <dsp:spPr>
        <a:xfrm>
          <a:off x="0" y="1195"/>
          <a:ext cx="3785616" cy="695831"/>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36195" rIns="72390" bIns="36195" numCol="1" spcCol="1270" anchor="ctr" anchorCtr="0">
          <a:noAutofit/>
        </a:bodyPr>
        <a:lstStyle/>
        <a:p>
          <a:pPr marL="0" lvl="0" indent="0" algn="ctr" defTabSz="844550">
            <a:lnSpc>
              <a:spcPct val="90000"/>
            </a:lnSpc>
            <a:spcBef>
              <a:spcPct val="0"/>
            </a:spcBef>
            <a:spcAft>
              <a:spcPct val="35000"/>
            </a:spcAft>
            <a:buNone/>
          </a:pPr>
          <a:r>
            <a:rPr lang="en-US" sz="1900" kern="1200"/>
            <a:t>Executive Summary</a:t>
          </a:r>
        </a:p>
      </dsp:txBody>
      <dsp:txXfrm>
        <a:off x="33968" y="35163"/>
        <a:ext cx="3717680" cy="627895"/>
      </dsp:txXfrm>
    </dsp:sp>
    <dsp:sp modelId="{4C963101-C3FA-407E-B836-6E759572251A}">
      <dsp:nvSpPr>
        <dsp:cNvPr id="0" name=""/>
        <dsp:cNvSpPr/>
      </dsp:nvSpPr>
      <dsp:spPr>
        <a:xfrm rot="5400000">
          <a:off x="6872275" y="-2285257"/>
          <a:ext cx="556665" cy="6729984"/>
        </a:xfrm>
        <a:prstGeom prst="round2Same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150" tIns="28575" rIns="57150" bIns="28575" numCol="1" spcCol="1270" anchor="ctr" anchorCtr="0">
          <a:noAutofit/>
        </a:bodyPr>
        <a:lstStyle/>
        <a:p>
          <a:pPr marL="114300" lvl="1" indent="-114300" algn="l" defTabSz="666750">
            <a:lnSpc>
              <a:spcPct val="90000"/>
            </a:lnSpc>
            <a:spcBef>
              <a:spcPct val="0"/>
            </a:spcBef>
            <a:spcAft>
              <a:spcPct val="15000"/>
            </a:spcAft>
            <a:buChar char="•"/>
          </a:pPr>
          <a:r>
            <a:rPr lang="en-US" sz="1500" kern="1200"/>
            <a:t>SpaceX launch data was sourced from publicly available records, including launch dates, payloads, orbits, and landing outcomes.</a:t>
          </a:r>
        </a:p>
      </dsp:txBody>
      <dsp:txXfrm rot="-5400000">
        <a:off x="3785616" y="828576"/>
        <a:ext cx="6702810" cy="502317"/>
      </dsp:txXfrm>
    </dsp:sp>
    <dsp:sp modelId="{9508FE18-B40D-4CE1-BBAF-08DC3822A067}">
      <dsp:nvSpPr>
        <dsp:cNvPr id="0" name=""/>
        <dsp:cNvSpPr/>
      </dsp:nvSpPr>
      <dsp:spPr>
        <a:xfrm>
          <a:off x="0" y="731818"/>
          <a:ext cx="3785616" cy="695831"/>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36195" rIns="72390" bIns="36195" numCol="1" spcCol="1270" anchor="ctr" anchorCtr="0">
          <a:noAutofit/>
        </a:bodyPr>
        <a:lstStyle/>
        <a:p>
          <a:pPr marL="0" lvl="0" indent="0" algn="ctr" defTabSz="844550">
            <a:lnSpc>
              <a:spcPct val="90000"/>
            </a:lnSpc>
            <a:spcBef>
              <a:spcPct val="0"/>
            </a:spcBef>
            <a:spcAft>
              <a:spcPct val="35000"/>
            </a:spcAft>
            <a:buNone/>
          </a:pPr>
          <a:r>
            <a:rPr lang="en-US" sz="1900" b="1" kern="1200"/>
            <a:t>Data collection methodology:</a:t>
          </a:r>
          <a:endParaRPr lang="en-US" sz="1900" kern="1200"/>
        </a:p>
      </dsp:txBody>
      <dsp:txXfrm>
        <a:off x="33968" y="765786"/>
        <a:ext cx="3717680" cy="627895"/>
      </dsp:txXfrm>
    </dsp:sp>
    <dsp:sp modelId="{574A1543-DCC9-4620-93C4-89557D402F32}">
      <dsp:nvSpPr>
        <dsp:cNvPr id="0" name=""/>
        <dsp:cNvSpPr/>
      </dsp:nvSpPr>
      <dsp:spPr>
        <a:xfrm rot="5400000">
          <a:off x="6872275" y="-1554634"/>
          <a:ext cx="556665" cy="6729984"/>
        </a:xfrm>
        <a:prstGeom prst="round2SameRect">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150" tIns="28575" rIns="57150" bIns="28575" numCol="1" spcCol="1270" anchor="ctr" anchorCtr="0">
          <a:noAutofit/>
        </a:bodyPr>
        <a:lstStyle/>
        <a:p>
          <a:pPr marL="114300" lvl="1" indent="-114300" algn="l" defTabSz="666750">
            <a:lnSpc>
              <a:spcPct val="90000"/>
            </a:lnSpc>
            <a:spcBef>
              <a:spcPct val="0"/>
            </a:spcBef>
            <a:spcAft>
              <a:spcPct val="15000"/>
            </a:spcAft>
            <a:buChar char="•"/>
          </a:pPr>
          <a:r>
            <a:rPr lang="en-US" sz="1500" kern="1200"/>
            <a:t>Missing values were handled, and categorical variables were one-hot encoded for modeling.</a:t>
          </a:r>
        </a:p>
      </dsp:txBody>
      <dsp:txXfrm rot="-5400000">
        <a:off x="3785616" y="1559199"/>
        <a:ext cx="6702810" cy="502317"/>
      </dsp:txXfrm>
    </dsp:sp>
    <dsp:sp modelId="{2562601E-831A-443D-A85E-BF4DD8355EAA}">
      <dsp:nvSpPr>
        <dsp:cNvPr id="0" name=""/>
        <dsp:cNvSpPr/>
      </dsp:nvSpPr>
      <dsp:spPr>
        <a:xfrm>
          <a:off x="0" y="1462441"/>
          <a:ext cx="3785616" cy="695831"/>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36195" rIns="72390" bIns="36195" numCol="1" spcCol="1270" anchor="ctr" anchorCtr="0">
          <a:noAutofit/>
        </a:bodyPr>
        <a:lstStyle/>
        <a:p>
          <a:pPr marL="0" lvl="0" indent="0" algn="ctr" defTabSz="844550">
            <a:lnSpc>
              <a:spcPct val="90000"/>
            </a:lnSpc>
            <a:spcBef>
              <a:spcPct val="0"/>
            </a:spcBef>
            <a:spcAft>
              <a:spcPct val="35000"/>
            </a:spcAft>
            <a:buNone/>
          </a:pPr>
          <a:r>
            <a:rPr lang="en-US" sz="1900" b="1" kern="1200"/>
            <a:t>Perform data wrangling</a:t>
          </a:r>
          <a:endParaRPr lang="en-US" sz="1900" kern="1200"/>
        </a:p>
      </dsp:txBody>
      <dsp:txXfrm>
        <a:off x="33968" y="1496409"/>
        <a:ext cx="3717680" cy="627895"/>
      </dsp:txXfrm>
    </dsp:sp>
    <dsp:sp modelId="{22CF6E0B-99D3-4F0D-821B-2FD35231A6ED}">
      <dsp:nvSpPr>
        <dsp:cNvPr id="0" name=""/>
        <dsp:cNvSpPr/>
      </dsp:nvSpPr>
      <dsp:spPr>
        <a:xfrm>
          <a:off x="0" y="2193064"/>
          <a:ext cx="3785616" cy="695831"/>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36195" rIns="72390" bIns="36195" numCol="1" spcCol="1270" anchor="ctr" anchorCtr="0">
          <a:noAutofit/>
        </a:bodyPr>
        <a:lstStyle/>
        <a:p>
          <a:pPr marL="0" lvl="0" indent="0" algn="ctr" defTabSz="844550">
            <a:lnSpc>
              <a:spcPct val="90000"/>
            </a:lnSpc>
            <a:spcBef>
              <a:spcPct val="0"/>
            </a:spcBef>
            <a:spcAft>
              <a:spcPct val="35000"/>
            </a:spcAft>
            <a:buNone/>
          </a:pPr>
          <a:r>
            <a:rPr lang="en-US" sz="1900" b="1" kern="1200"/>
            <a:t>Perform exploratory data analysis (EDA) using visualization and SQL</a:t>
          </a:r>
          <a:endParaRPr lang="en-US" sz="1900" kern="1200"/>
        </a:p>
      </dsp:txBody>
      <dsp:txXfrm>
        <a:off x="33968" y="2227032"/>
        <a:ext cx="3717680" cy="627895"/>
      </dsp:txXfrm>
    </dsp:sp>
    <dsp:sp modelId="{FD5A29AF-7EB4-42B1-BC1F-29CEF74FC064}">
      <dsp:nvSpPr>
        <dsp:cNvPr id="0" name=""/>
        <dsp:cNvSpPr/>
      </dsp:nvSpPr>
      <dsp:spPr>
        <a:xfrm>
          <a:off x="0" y="2923688"/>
          <a:ext cx="3785616" cy="695831"/>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36195" rIns="72390" bIns="36195" numCol="1" spcCol="1270" anchor="ctr" anchorCtr="0">
          <a:noAutofit/>
        </a:bodyPr>
        <a:lstStyle/>
        <a:p>
          <a:pPr marL="0" lvl="0" indent="0" algn="ctr" defTabSz="844550">
            <a:lnSpc>
              <a:spcPct val="90000"/>
            </a:lnSpc>
            <a:spcBef>
              <a:spcPct val="0"/>
            </a:spcBef>
            <a:spcAft>
              <a:spcPct val="35000"/>
            </a:spcAft>
            <a:buNone/>
          </a:pPr>
          <a:r>
            <a:rPr lang="en-US" sz="1900" b="1" kern="1200"/>
            <a:t>Perform interactive visual analytics using Folium and Plotly Dash</a:t>
          </a:r>
          <a:endParaRPr lang="en-US" sz="1900" kern="1200"/>
        </a:p>
      </dsp:txBody>
      <dsp:txXfrm>
        <a:off x="33968" y="2957656"/>
        <a:ext cx="3717680" cy="627895"/>
      </dsp:txXfrm>
    </dsp:sp>
    <dsp:sp modelId="{4C017E36-C5AC-47C7-A4A2-FFAB0F78AE07}">
      <dsp:nvSpPr>
        <dsp:cNvPr id="0" name=""/>
        <dsp:cNvSpPr/>
      </dsp:nvSpPr>
      <dsp:spPr>
        <a:xfrm rot="5400000">
          <a:off x="6872275" y="637235"/>
          <a:ext cx="556665" cy="6729984"/>
        </a:xfrm>
        <a:prstGeom prst="round2SameRect">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150" tIns="28575" rIns="57150" bIns="28575" numCol="1" spcCol="1270" anchor="ctr" anchorCtr="0">
          <a:noAutofit/>
        </a:bodyPr>
        <a:lstStyle/>
        <a:p>
          <a:pPr marL="114300" lvl="1" indent="-114300" algn="l" defTabSz="666750">
            <a:lnSpc>
              <a:spcPct val="90000"/>
            </a:lnSpc>
            <a:spcBef>
              <a:spcPct val="0"/>
            </a:spcBef>
            <a:spcAft>
              <a:spcPct val="15000"/>
            </a:spcAft>
            <a:buChar char="•"/>
          </a:pPr>
          <a:r>
            <a:rPr lang="en-US" sz="1500" kern="1200"/>
            <a:t>Data was normalized, standardized, and split into training and testing sets for model evaluation.</a:t>
          </a:r>
        </a:p>
      </dsp:txBody>
      <dsp:txXfrm rot="-5400000">
        <a:off x="3785616" y="3751068"/>
        <a:ext cx="6702810" cy="502317"/>
      </dsp:txXfrm>
    </dsp:sp>
    <dsp:sp modelId="{35EE0B55-9441-48C9-B0F1-71F777630322}">
      <dsp:nvSpPr>
        <dsp:cNvPr id="0" name=""/>
        <dsp:cNvSpPr/>
      </dsp:nvSpPr>
      <dsp:spPr>
        <a:xfrm>
          <a:off x="0" y="3654311"/>
          <a:ext cx="3785616" cy="695831"/>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36195" rIns="72390" bIns="36195" numCol="1" spcCol="1270" anchor="ctr" anchorCtr="0">
          <a:noAutofit/>
        </a:bodyPr>
        <a:lstStyle/>
        <a:p>
          <a:pPr marL="0" lvl="0" indent="0" algn="ctr" defTabSz="844550">
            <a:lnSpc>
              <a:spcPct val="90000"/>
            </a:lnSpc>
            <a:spcBef>
              <a:spcPct val="0"/>
            </a:spcBef>
            <a:spcAft>
              <a:spcPct val="35000"/>
            </a:spcAft>
            <a:buNone/>
          </a:pPr>
          <a:r>
            <a:rPr lang="en-US" sz="1900" b="1" kern="1200"/>
            <a:t>Perform predictive analysis using classification models</a:t>
          </a:r>
          <a:endParaRPr lang="en-US" sz="1900" kern="1200"/>
        </a:p>
      </dsp:txBody>
      <dsp:txXfrm>
        <a:off x="33968" y="3688279"/>
        <a:ext cx="3717680" cy="62789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A14893-195E-4739-9205-9B0A16D6FD44}">
      <dsp:nvSpPr>
        <dsp:cNvPr id="0" name=""/>
        <dsp:cNvSpPr/>
      </dsp:nvSpPr>
      <dsp:spPr>
        <a:xfrm>
          <a:off x="474880" y="356945"/>
          <a:ext cx="775195" cy="77519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F4F84EA-E21B-415E-9989-BE709B0A9152}">
      <dsp:nvSpPr>
        <dsp:cNvPr id="0" name=""/>
        <dsp:cNvSpPr/>
      </dsp:nvSpPr>
      <dsp:spPr>
        <a:xfrm>
          <a:off x="1149" y="1409849"/>
          <a:ext cx="1722656" cy="6890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b="1" kern="1200"/>
            <a:t>API Flow:</a:t>
          </a:r>
          <a:endParaRPr lang="en-US" sz="1100" kern="1200"/>
        </a:p>
      </dsp:txBody>
      <dsp:txXfrm>
        <a:off x="1149" y="1409849"/>
        <a:ext cx="1722656" cy="689062"/>
      </dsp:txXfrm>
    </dsp:sp>
    <dsp:sp modelId="{D9A89E2B-8FC8-4448-B32F-D83927FBC04B}">
      <dsp:nvSpPr>
        <dsp:cNvPr id="0" name=""/>
        <dsp:cNvSpPr/>
      </dsp:nvSpPr>
      <dsp:spPr>
        <a:xfrm>
          <a:off x="2499001" y="356945"/>
          <a:ext cx="775195" cy="77519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A182B6D-B4E4-4063-A9C6-A0FD851B1ECE}">
      <dsp:nvSpPr>
        <dsp:cNvPr id="0" name=""/>
        <dsp:cNvSpPr/>
      </dsp:nvSpPr>
      <dsp:spPr>
        <a:xfrm>
          <a:off x="2025270" y="1409849"/>
          <a:ext cx="1722656" cy="6890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b="1" kern="1200"/>
            <a:t>Send API Request</a:t>
          </a:r>
          <a:r>
            <a:rPr lang="en-US" sz="1100" kern="1200"/>
            <a:t> to SpaceX API endpoints to retrieve historical launch data.</a:t>
          </a:r>
        </a:p>
      </dsp:txBody>
      <dsp:txXfrm>
        <a:off x="2025270" y="1409849"/>
        <a:ext cx="1722656" cy="689062"/>
      </dsp:txXfrm>
    </dsp:sp>
    <dsp:sp modelId="{DB767848-BBF6-45BC-82FE-AD1520489231}">
      <dsp:nvSpPr>
        <dsp:cNvPr id="0" name=""/>
        <dsp:cNvSpPr/>
      </dsp:nvSpPr>
      <dsp:spPr>
        <a:xfrm>
          <a:off x="4523122" y="356945"/>
          <a:ext cx="775195" cy="77519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05EB79B-867F-4D92-A542-071198C49586}">
      <dsp:nvSpPr>
        <dsp:cNvPr id="0" name=""/>
        <dsp:cNvSpPr/>
      </dsp:nvSpPr>
      <dsp:spPr>
        <a:xfrm>
          <a:off x="4049391" y="1409849"/>
          <a:ext cx="1722656" cy="6890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b="1" kern="1200"/>
            <a:t>Process Response</a:t>
          </a:r>
          <a:r>
            <a:rPr lang="en-US" sz="1100" kern="1200"/>
            <a:t> by parsing JSON output to extract relevant fields.</a:t>
          </a:r>
        </a:p>
      </dsp:txBody>
      <dsp:txXfrm>
        <a:off x="4049391" y="1409849"/>
        <a:ext cx="1722656" cy="689062"/>
      </dsp:txXfrm>
    </dsp:sp>
    <dsp:sp modelId="{3051110D-C8FD-41FA-A159-CB878945C039}">
      <dsp:nvSpPr>
        <dsp:cNvPr id="0" name=""/>
        <dsp:cNvSpPr/>
      </dsp:nvSpPr>
      <dsp:spPr>
        <a:xfrm>
          <a:off x="1486940" y="2529576"/>
          <a:ext cx="775195" cy="77519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68DE90A-F57F-4256-9C9B-16FB45B6A328}">
      <dsp:nvSpPr>
        <dsp:cNvPr id="0" name=""/>
        <dsp:cNvSpPr/>
      </dsp:nvSpPr>
      <dsp:spPr>
        <a:xfrm>
          <a:off x="1013210" y="3582481"/>
          <a:ext cx="1722656" cy="6890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b="1" kern="1200"/>
            <a:t>Store Data</a:t>
          </a:r>
          <a:r>
            <a:rPr lang="en-US" sz="1100" kern="1200"/>
            <a:t> into a structured format for further analysis.</a:t>
          </a:r>
        </a:p>
      </dsp:txBody>
      <dsp:txXfrm>
        <a:off x="1013210" y="3582481"/>
        <a:ext cx="1722656" cy="689062"/>
      </dsp:txXfrm>
    </dsp:sp>
    <dsp:sp modelId="{591A4061-B71E-43B6-AC9D-BF788C692722}">
      <dsp:nvSpPr>
        <dsp:cNvPr id="0" name=""/>
        <dsp:cNvSpPr/>
      </dsp:nvSpPr>
      <dsp:spPr>
        <a:xfrm>
          <a:off x="3511061" y="2529576"/>
          <a:ext cx="775195" cy="775195"/>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F817EB5-0F64-4D58-9540-346E2C4FDAF4}">
      <dsp:nvSpPr>
        <dsp:cNvPr id="0" name=""/>
        <dsp:cNvSpPr/>
      </dsp:nvSpPr>
      <dsp:spPr>
        <a:xfrm>
          <a:off x="3037331" y="3582481"/>
          <a:ext cx="1722656" cy="6890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For a detailed demonstration of API calls, including code and outcomes, you can access the GitHub repository (</a:t>
          </a:r>
          <a:r>
            <a:rPr lang="en-US" sz="1100" kern="1200">
              <a:hlinkClick xmlns:r="http://schemas.openxmlformats.org/officeDocument/2006/relationships" r:id="rId11"/>
            </a:rPr>
            <a:t>[here]</a:t>
          </a:r>
          <a:r>
            <a:rPr lang="en-US" sz="1100" kern="1200"/>
            <a:t>).</a:t>
          </a:r>
        </a:p>
      </dsp:txBody>
      <dsp:txXfrm>
        <a:off x="3037331" y="3582481"/>
        <a:ext cx="1722656" cy="68906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D9AEEC-BC13-4EAB-B493-822F7E43B67A}">
      <dsp:nvSpPr>
        <dsp:cNvPr id="0" name=""/>
        <dsp:cNvSpPr/>
      </dsp:nvSpPr>
      <dsp:spPr>
        <a:xfrm>
          <a:off x="0" y="2070"/>
          <a:ext cx="5646793" cy="0"/>
        </a:xfrm>
        <a:prstGeom prst="line">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249839F-4D02-4546-9DBB-13D97D2D0748}">
      <dsp:nvSpPr>
        <dsp:cNvPr id="0" name=""/>
        <dsp:cNvSpPr/>
      </dsp:nvSpPr>
      <dsp:spPr>
        <a:xfrm>
          <a:off x="0" y="2070"/>
          <a:ext cx="5646793" cy="7061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100000"/>
            </a:lnSpc>
            <a:spcBef>
              <a:spcPct val="0"/>
            </a:spcBef>
            <a:spcAft>
              <a:spcPct val="35000"/>
            </a:spcAft>
            <a:buNone/>
          </a:pPr>
          <a:r>
            <a:rPr lang="en-US" sz="1700" b="1" kern="1200" dirty="0">
              <a:latin typeface="Calibri"/>
              <a:cs typeface="Calibri"/>
            </a:rPr>
            <a:t>Scraping Flow:</a:t>
          </a:r>
        </a:p>
      </dsp:txBody>
      <dsp:txXfrm>
        <a:off x="0" y="2070"/>
        <a:ext cx="5646793" cy="706134"/>
      </dsp:txXfrm>
    </dsp:sp>
    <dsp:sp modelId="{9D7BB601-0A90-4640-B166-8EC8AA0BA8A5}">
      <dsp:nvSpPr>
        <dsp:cNvPr id="0" name=""/>
        <dsp:cNvSpPr/>
      </dsp:nvSpPr>
      <dsp:spPr>
        <a:xfrm>
          <a:off x="0" y="708205"/>
          <a:ext cx="5646793" cy="0"/>
        </a:xfrm>
        <a:prstGeom prst="line">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EEFD3D5-197B-4B25-9499-147037901CFE}">
      <dsp:nvSpPr>
        <dsp:cNvPr id="0" name=""/>
        <dsp:cNvSpPr/>
      </dsp:nvSpPr>
      <dsp:spPr>
        <a:xfrm>
          <a:off x="0" y="708205"/>
          <a:ext cx="5646793" cy="7061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100000"/>
            </a:lnSpc>
            <a:spcBef>
              <a:spcPct val="0"/>
            </a:spcBef>
            <a:spcAft>
              <a:spcPct val="35000"/>
            </a:spcAft>
            <a:buNone/>
          </a:pPr>
          <a:r>
            <a:rPr lang="en-US" sz="1700" b="1" kern="1200" dirty="0">
              <a:latin typeface="Calibri"/>
              <a:cs typeface="Calibri"/>
            </a:rPr>
            <a:t>Request Data: </a:t>
          </a:r>
          <a:r>
            <a:rPr lang="en-US" sz="1700" b="0" kern="1200" dirty="0">
              <a:latin typeface="Calibri"/>
              <a:cs typeface="Calibri"/>
            </a:rPr>
            <a:t>Send an HTTP GET request </a:t>
          </a:r>
          <a:r>
            <a:rPr lang="en-US" sz="1700" kern="1200" dirty="0">
              <a:latin typeface="Calibri"/>
              <a:cs typeface="Calibri"/>
            </a:rPr>
            <a:t>to the Wikipedia page.</a:t>
          </a:r>
        </a:p>
      </dsp:txBody>
      <dsp:txXfrm>
        <a:off x="0" y="708205"/>
        <a:ext cx="5646793" cy="706134"/>
      </dsp:txXfrm>
    </dsp:sp>
    <dsp:sp modelId="{F224D3FD-22DD-499B-8FDF-21C4E0078EEF}">
      <dsp:nvSpPr>
        <dsp:cNvPr id="0" name=""/>
        <dsp:cNvSpPr/>
      </dsp:nvSpPr>
      <dsp:spPr>
        <a:xfrm>
          <a:off x="0" y="1414339"/>
          <a:ext cx="5646793" cy="0"/>
        </a:xfrm>
        <a:prstGeom prst="line">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06A60E1-0EE6-4B9D-88AB-F8101E772689}">
      <dsp:nvSpPr>
        <dsp:cNvPr id="0" name=""/>
        <dsp:cNvSpPr/>
      </dsp:nvSpPr>
      <dsp:spPr>
        <a:xfrm>
          <a:off x="0" y="1414339"/>
          <a:ext cx="5646793" cy="7061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100000"/>
            </a:lnSpc>
            <a:spcBef>
              <a:spcPct val="0"/>
            </a:spcBef>
            <a:spcAft>
              <a:spcPct val="35000"/>
            </a:spcAft>
            <a:buNone/>
          </a:pPr>
          <a:r>
            <a:rPr lang="en-US" sz="1700" b="1" kern="1200" dirty="0">
              <a:latin typeface="Calibri"/>
              <a:cs typeface="Calibri"/>
            </a:rPr>
            <a:t>Parse HTML:</a:t>
          </a:r>
          <a:r>
            <a:rPr lang="en-US" sz="1700" kern="1200" dirty="0">
              <a:latin typeface="Calibri"/>
              <a:cs typeface="Calibri"/>
            </a:rPr>
            <a:t> Use </a:t>
          </a:r>
          <a:r>
            <a:rPr lang="en-US" sz="1700" kern="1200" dirty="0" err="1">
              <a:latin typeface="Calibri"/>
              <a:cs typeface="Calibri"/>
            </a:rPr>
            <a:t>BeautifulSoup</a:t>
          </a:r>
          <a:r>
            <a:rPr lang="en-US" sz="1700" kern="1200" dirty="0">
              <a:latin typeface="Calibri"/>
              <a:cs typeface="Calibri"/>
            </a:rPr>
            <a:t> to parse the page and locate the launch records table.</a:t>
          </a:r>
          <a:endParaRPr lang="es-ES" sz="1700" kern="1200" dirty="0">
            <a:latin typeface="Calibri"/>
            <a:cs typeface="Calibri"/>
          </a:endParaRPr>
        </a:p>
      </dsp:txBody>
      <dsp:txXfrm>
        <a:off x="0" y="1414339"/>
        <a:ext cx="5646793" cy="706134"/>
      </dsp:txXfrm>
    </dsp:sp>
    <dsp:sp modelId="{9C08B8AC-A134-47AC-8F65-968CD8D90F52}">
      <dsp:nvSpPr>
        <dsp:cNvPr id="0" name=""/>
        <dsp:cNvSpPr/>
      </dsp:nvSpPr>
      <dsp:spPr>
        <a:xfrm>
          <a:off x="0" y="2120474"/>
          <a:ext cx="5646793" cy="0"/>
        </a:xfrm>
        <a:prstGeom prst="line">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1756F27-B2EE-4CD2-822C-180EFF67C4AA}">
      <dsp:nvSpPr>
        <dsp:cNvPr id="0" name=""/>
        <dsp:cNvSpPr/>
      </dsp:nvSpPr>
      <dsp:spPr>
        <a:xfrm>
          <a:off x="0" y="2120474"/>
          <a:ext cx="5646793" cy="7061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100000"/>
            </a:lnSpc>
            <a:spcBef>
              <a:spcPct val="0"/>
            </a:spcBef>
            <a:spcAft>
              <a:spcPct val="35000"/>
            </a:spcAft>
            <a:buNone/>
          </a:pPr>
          <a:r>
            <a:rPr lang="en-US" sz="1700" b="0" kern="1200" dirty="0">
              <a:latin typeface="Calibri"/>
              <a:cs typeface="Calibri"/>
            </a:rPr>
            <a:t>E</a:t>
          </a:r>
          <a:r>
            <a:rPr lang="en-US" sz="1700" b="1" kern="1200" dirty="0">
              <a:latin typeface="Calibri"/>
              <a:cs typeface="Calibri"/>
            </a:rPr>
            <a:t>xtract Information:</a:t>
          </a:r>
          <a:r>
            <a:rPr lang="en-US" sz="1700" b="0" kern="1200" dirty="0">
              <a:latin typeface="Calibri"/>
              <a:cs typeface="Calibri"/>
            </a:rPr>
            <a:t> Loop through table rows and </a:t>
          </a:r>
          <a:r>
            <a:rPr lang="en-US" sz="1700" kern="1200" dirty="0">
              <a:latin typeface="Calibri"/>
              <a:cs typeface="Calibri"/>
            </a:rPr>
            <a:t>extract relevant columns (flight number, payload, etc.).</a:t>
          </a:r>
        </a:p>
      </dsp:txBody>
      <dsp:txXfrm>
        <a:off x="0" y="2120474"/>
        <a:ext cx="5646793" cy="706134"/>
      </dsp:txXfrm>
    </dsp:sp>
    <dsp:sp modelId="{1BEE193C-02B1-4FA0-B310-602134689CBC}">
      <dsp:nvSpPr>
        <dsp:cNvPr id="0" name=""/>
        <dsp:cNvSpPr/>
      </dsp:nvSpPr>
      <dsp:spPr>
        <a:xfrm>
          <a:off x="0" y="2826608"/>
          <a:ext cx="5646793" cy="0"/>
        </a:xfrm>
        <a:prstGeom prst="line">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1B9D782-61E8-4018-9C9B-E16B1F1136ED}">
      <dsp:nvSpPr>
        <dsp:cNvPr id="0" name=""/>
        <dsp:cNvSpPr/>
      </dsp:nvSpPr>
      <dsp:spPr>
        <a:xfrm>
          <a:off x="0" y="2826608"/>
          <a:ext cx="5646793" cy="7061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100000"/>
            </a:lnSpc>
            <a:spcBef>
              <a:spcPct val="0"/>
            </a:spcBef>
            <a:spcAft>
              <a:spcPct val="35000"/>
            </a:spcAft>
            <a:buNone/>
          </a:pPr>
          <a:r>
            <a:rPr lang="en-US" sz="1700" b="1" kern="1200" dirty="0">
              <a:latin typeface="Calibri"/>
              <a:cs typeface="Calibri"/>
            </a:rPr>
            <a:t>Store Data:</a:t>
          </a:r>
          <a:r>
            <a:rPr lang="en-US" sz="1700" kern="1200" dirty="0">
              <a:latin typeface="Calibri"/>
              <a:cs typeface="Calibri"/>
            </a:rPr>
            <a:t> Save the extracted data into a Pandas </a:t>
          </a:r>
          <a:r>
            <a:rPr lang="en-US" sz="1700" kern="1200" dirty="0" err="1">
              <a:latin typeface="Calibri"/>
              <a:cs typeface="Calibri"/>
            </a:rPr>
            <a:t>DataFrame</a:t>
          </a:r>
          <a:r>
            <a:rPr lang="en-US" sz="1700" kern="1200" dirty="0">
              <a:latin typeface="Calibri"/>
              <a:cs typeface="Calibri"/>
            </a:rPr>
            <a:t> for analysis.</a:t>
          </a:r>
        </a:p>
      </dsp:txBody>
      <dsp:txXfrm>
        <a:off x="0" y="2826608"/>
        <a:ext cx="5646793" cy="706134"/>
      </dsp:txXfrm>
    </dsp:sp>
    <dsp:sp modelId="{467F9A75-5936-4A3B-863A-BA86601AAFB2}">
      <dsp:nvSpPr>
        <dsp:cNvPr id="0" name=""/>
        <dsp:cNvSpPr/>
      </dsp:nvSpPr>
      <dsp:spPr>
        <a:xfrm>
          <a:off x="0" y="3532742"/>
          <a:ext cx="5646793" cy="0"/>
        </a:xfrm>
        <a:prstGeom prst="line">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9D62009-C706-40B8-A29A-AA2A030E462A}">
      <dsp:nvSpPr>
        <dsp:cNvPr id="0" name=""/>
        <dsp:cNvSpPr/>
      </dsp:nvSpPr>
      <dsp:spPr>
        <a:xfrm>
          <a:off x="0" y="3532742"/>
          <a:ext cx="5646793" cy="7061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100000"/>
            </a:lnSpc>
            <a:spcBef>
              <a:spcPct val="0"/>
            </a:spcBef>
            <a:spcAft>
              <a:spcPct val="35000"/>
            </a:spcAft>
            <a:buNone/>
          </a:pPr>
          <a:r>
            <a:rPr lang="en-US" sz="1700" kern="1200" dirty="0">
              <a:latin typeface="Calibri"/>
              <a:cs typeface="Calibri"/>
            </a:rPr>
            <a:t>For a detailed demonstration of API calls, including code and outcomes, you can access the GitHub repository (</a:t>
          </a:r>
          <a:r>
            <a:rPr lang="en-US" sz="1700" kern="1200" dirty="0">
              <a:latin typeface="Calibri"/>
              <a:cs typeface="Calibri"/>
              <a:hlinkClick xmlns:r="http://schemas.openxmlformats.org/officeDocument/2006/relationships" r:id="rId1">
                <a:extLst>
                  <a:ext uri="{A12FA001-AC4F-418D-AE19-62706E023703}">
                    <ahyp:hlinkClr xmlns:ahyp="http://schemas.microsoft.com/office/drawing/2018/hyperlinkcolor" val="tx"/>
                  </a:ext>
                </a:extLst>
              </a:hlinkClick>
            </a:rPr>
            <a:t>[here]</a:t>
          </a:r>
          <a:r>
            <a:rPr lang="en-US" sz="1700" kern="1200" dirty="0">
              <a:latin typeface="Calibri"/>
              <a:cs typeface="Calibri"/>
            </a:rPr>
            <a:t>).</a:t>
          </a:r>
        </a:p>
      </dsp:txBody>
      <dsp:txXfrm>
        <a:off x="0" y="3532742"/>
        <a:ext cx="5646793" cy="706134"/>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10/23/2024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‹Nº›</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10/23/2024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‹Nº›</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10/23/2024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10/23/2024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10/23/2024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10/23/2024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10/23/2024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10/23/2024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10/23/2024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10/23/2024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10/23/2024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10/23/2024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‹Nº›</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hyperlink" Target="https://github.com/LargoLujan/falcon9-landing-prediction-ibm-capstone/blob/main/README.md" TargetMode="External"/><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47.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7.png"/><Relationship Id="rId1" Type="http://schemas.openxmlformats.org/officeDocument/2006/relationships/slideLayout" Target="../slideLayouts/slideLayout1.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diagramLayout" Target="../diagrams/layout3.xml"/><Relationship Id="rId7" Type="http://schemas.openxmlformats.org/officeDocument/2006/relationships/image" Target="../media/image19.png"/><Relationship Id="rId2" Type="http://schemas.openxmlformats.org/officeDocument/2006/relationships/diagramData" Target="../diagrams/data3.xml"/><Relationship Id="rId1" Type="http://schemas.openxmlformats.org/officeDocument/2006/relationships/slideLayout" Target="../slideLayouts/slideLayout1.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https://github.com/LargoLujan/falcon9-landing-prediction-ibm-capstone" TargetMode="External"/><Relationship Id="rId1" Type="http://schemas.openxmlformats.org/officeDocument/2006/relationships/slideLayout" Target="../slideLayouts/slideLayout1.xml"/><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Manuel Luján Vilchez</a:t>
            </a:r>
          </a:p>
          <a:p>
            <a:r>
              <a:rPr lang="en-US" dirty="0">
                <a:solidFill>
                  <a:schemeClr val="bg2"/>
                </a:solidFill>
                <a:latin typeface="Abadi"/>
                <a:ea typeface="SF Pro" pitchFamily="2" charset="0"/>
                <a:cs typeface="SF Pro" pitchFamily="2" charset="0"/>
              </a:rPr>
              <a:t>22/10/2024</a:t>
            </a:r>
            <a:endParaRPr lang="en-US" dirty="0">
              <a:solidFill>
                <a:schemeClr val="bg2"/>
              </a:solidFill>
              <a:latin typeface="Abadi" panose="020B0604020104020204" pitchFamily="34" charset="0"/>
              <a:ea typeface="SF Pro" pitchFamily="2" charset="0"/>
              <a:cs typeface="SF Pro" pitchFamily="2" charset="0"/>
            </a:endParaRP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352BEC0E-22F8-46D0-9632-375DB541B0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640080" y="329184"/>
            <a:ext cx="6894576" cy="178308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5400" b="1" dirty="0">
                <a:solidFill>
                  <a:schemeClr val="tx1"/>
                </a:solidFill>
                <a:latin typeface="+mj-lt"/>
                <a:ea typeface="+mj-ea"/>
                <a:cs typeface="+mj-cs"/>
              </a:rPr>
              <a:t>EDA with Data Visualization 1/2</a:t>
            </a:r>
          </a:p>
        </p:txBody>
      </p:sp>
      <p:sp>
        <p:nvSpPr>
          <p:cNvPr id="30"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8952" y="2395728"/>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0080" y="2706624"/>
            <a:ext cx="6894576" cy="3483864"/>
          </a:xfrm>
          <a:prstGeom prst="rect">
            <a:avLst/>
          </a:prstGeom>
        </p:spPr>
        <p:txBody>
          <a:bodyPr vert="horz" lIns="91440" tIns="45720" rIns="91440" bIns="45720" rtlCol="0">
            <a:normAutofit/>
          </a:bodyPr>
          <a:lstStyle/>
          <a:p>
            <a:r>
              <a:rPr lang="en-US" sz="2200" b="1"/>
              <a:t>Charts Summary:</a:t>
            </a:r>
            <a:endParaRPr lang="en-US" sz="2200"/>
          </a:p>
          <a:p>
            <a:r>
              <a:rPr lang="en-US" sz="2200" b="1"/>
              <a:t>Correlation Heatmap:</a:t>
            </a:r>
            <a:endParaRPr lang="en-US" sz="2200"/>
          </a:p>
          <a:p>
            <a:pPr lvl="1"/>
            <a:r>
              <a:rPr lang="en-US" sz="2200" b="1"/>
              <a:t>Purpose:</a:t>
            </a:r>
            <a:r>
              <a:rPr lang="en-US" sz="2200"/>
              <a:t> To identify relationships between variables like payload mass, flight count, and block type, helping in feature selection.</a:t>
            </a:r>
          </a:p>
          <a:p>
            <a:r>
              <a:rPr lang="en-US" sz="2200" b="1"/>
              <a:t>Scatter Plot:</a:t>
            </a:r>
            <a:endParaRPr lang="en-US" sz="2200"/>
          </a:p>
          <a:p>
            <a:pPr lvl="1"/>
            <a:r>
              <a:rPr lang="en-US" sz="2200" b="1"/>
              <a:t>Purpose:</a:t>
            </a:r>
            <a:r>
              <a:rPr lang="en-US" sz="2200"/>
              <a:t> To visualize the impact of payload mass on landing success, exploring how weight affects mission outcomes.</a:t>
            </a:r>
          </a:p>
        </p:txBody>
      </p:sp>
      <p:pic>
        <p:nvPicPr>
          <p:cNvPr id="6" name="Imagen 5" descr="Gráfico, Gráfico de dispersión&#10;&#10;Descripción generada automáticamente">
            <a:extLst>
              <a:ext uri="{FF2B5EF4-FFF2-40B4-BE49-F238E27FC236}">
                <a16:creationId xmlns:a16="http://schemas.microsoft.com/office/drawing/2014/main" id="{D2F6DE0B-7757-39D8-48E3-ABA35A792406}"/>
              </a:ext>
            </a:extLst>
          </p:cNvPr>
          <p:cNvPicPr>
            <a:picLocks noChangeAspect="1"/>
          </p:cNvPicPr>
          <p:nvPr/>
        </p:nvPicPr>
        <p:blipFill>
          <a:blip r:embed="rId2"/>
          <a:stretch>
            <a:fillRect/>
          </a:stretch>
        </p:blipFill>
        <p:spPr>
          <a:xfrm>
            <a:off x="7863840" y="694387"/>
            <a:ext cx="4014216" cy="2699560"/>
          </a:xfrm>
          <a:prstGeom prst="rect">
            <a:avLst/>
          </a:prstGeom>
        </p:spPr>
      </p:pic>
      <p:pic>
        <p:nvPicPr>
          <p:cNvPr id="2" name="Imagen 1" descr="Gráfico, Gráfico de dispersión&#10;&#10;Descripción generada automáticamente">
            <a:extLst>
              <a:ext uri="{FF2B5EF4-FFF2-40B4-BE49-F238E27FC236}">
                <a16:creationId xmlns:a16="http://schemas.microsoft.com/office/drawing/2014/main" id="{4411B1DD-3D94-C02C-F264-0EB98156D4B6}"/>
              </a:ext>
            </a:extLst>
          </p:cNvPr>
          <p:cNvPicPr>
            <a:picLocks noChangeAspect="1"/>
          </p:cNvPicPr>
          <p:nvPr/>
        </p:nvPicPr>
        <p:blipFill>
          <a:blip r:embed="rId3"/>
          <a:stretch>
            <a:fillRect/>
          </a:stretch>
        </p:blipFill>
        <p:spPr>
          <a:xfrm>
            <a:off x="7863840" y="4777726"/>
            <a:ext cx="3995928" cy="779206"/>
          </a:xfrm>
          <a:prstGeom prst="rect">
            <a:avLst/>
          </a:prstGeom>
        </p:spPr>
      </p:pic>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10</a:t>
            </a:fld>
            <a:endParaRPr lang="en-US" sz="1200">
              <a:solidFill>
                <a:schemeClr val="tx1">
                  <a:tint val="75000"/>
                </a:schemeClr>
              </a:solidFill>
              <a:latin typeface="+mn-lt"/>
            </a:endParaRPr>
          </a:p>
        </p:txBody>
      </p:sp>
      <p:pic>
        <p:nvPicPr>
          <p:cNvPr id="8" name="Imagen 7" descr="Icono&#10;&#10;Descripción generada automáticamente">
            <a:extLst>
              <a:ext uri="{FF2B5EF4-FFF2-40B4-BE49-F238E27FC236}">
                <a16:creationId xmlns:a16="http://schemas.microsoft.com/office/drawing/2014/main" id="{52EE069C-B5F9-D2C3-B623-E0B6672C8C4E}"/>
              </a:ext>
            </a:extLst>
          </p:cNvPr>
          <p:cNvPicPr>
            <a:picLocks noChangeAspect="1"/>
          </p:cNvPicPr>
          <p:nvPr/>
        </p:nvPicPr>
        <p:blipFill>
          <a:blip r:embed="rId4"/>
          <a:stretch>
            <a:fillRect/>
          </a:stretch>
        </p:blipFill>
        <p:spPr>
          <a:xfrm>
            <a:off x="118334" y="5975542"/>
            <a:ext cx="766758" cy="757754"/>
          </a:xfrm>
          <a:prstGeom prst="rect">
            <a:avLst/>
          </a:prstGeom>
        </p:spPr>
      </p:pic>
    </p:spTree>
    <p:extLst>
      <p:ext uri="{BB962C8B-B14F-4D97-AF65-F5344CB8AC3E}">
        <p14:creationId xmlns:p14="http://schemas.microsoft.com/office/powerpoint/2010/main" val="779971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352BEC0E-22F8-46D0-9632-375DB541B0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itle 1">
            <a:extLst>
              <a:ext uri="{FF2B5EF4-FFF2-40B4-BE49-F238E27FC236}">
                <a16:creationId xmlns:a16="http://schemas.microsoft.com/office/drawing/2014/main" id="{C5FC105A-6980-DE4D-70B1-AA47DED101AA}"/>
              </a:ext>
            </a:extLst>
          </p:cNvPr>
          <p:cNvSpPr txBox="1">
            <a:spLocks/>
          </p:cNvSpPr>
          <p:nvPr/>
        </p:nvSpPr>
        <p:spPr>
          <a:xfrm>
            <a:off x="640080" y="329184"/>
            <a:ext cx="6894576" cy="178308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5400" b="1" dirty="0">
                <a:solidFill>
                  <a:schemeClr val="tx1"/>
                </a:solidFill>
                <a:latin typeface="+mj-lt"/>
                <a:ea typeface="+mj-ea"/>
                <a:cs typeface="+mj-cs"/>
              </a:rPr>
              <a:t>EDA with Data Visualization 2/2</a:t>
            </a:r>
          </a:p>
        </p:txBody>
      </p:sp>
      <p:sp>
        <p:nvSpPr>
          <p:cNvPr id="34"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8952" y="2395728"/>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0080" y="2706624"/>
            <a:ext cx="6894576" cy="3483864"/>
          </a:xfrm>
          <a:prstGeom prst="rect">
            <a:avLst/>
          </a:prstGeom>
        </p:spPr>
        <p:txBody>
          <a:bodyPr vert="horz" lIns="91440" tIns="45720" rIns="91440" bIns="45720" rtlCol="0">
            <a:normAutofit/>
          </a:bodyPr>
          <a:lstStyle/>
          <a:p>
            <a:r>
              <a:rPr lang="en-US" sz="2200" b="1"/>
              <a:t>Charts Summary:</a:t>
            </a:r>
            <a:endParaRPr lang="en-US" sz="2200"/>
          </a:p>
          <a:p>
            <a:r>
              <a:rPr lang="en-US" sz="2200" b="1"/>
              <a:t>Bar Chart:</a:t>
            </a:r>
            <a:endParaRPr lang="en-US" sz="2200"/>
          </a:p>
          <a:p>
            <a:pPr lvl="1"/>
            <a:r>
              <a:rPr lang="en-US" sz="2200" b="1"/>
              <a:t>Purpose:</a:t>
            </a:r>
            <a:r>
              <a:rPr lang="en-US" sz="2200"/>
              <a:t> To show the distribution of launches by site and success/failure rates, identifying key trends.</a:t>
            </a:r>
          </a:p>
          <a:p>
            <a:r>
              <a:rPr lang="en-US" sz="2200" b="1"/>
              <a:t>Line Chart:</a:t>
            </a:r>
            <a:endParaRPr lang="en-US" sz="2200"/>
          </a:p>
          <a:p>
            <a:pPr lvl="1"/>
            <a:r>
              <a:rPr lang="en-US" sz="2200" b="1"/>
              <a:t>Purpose:</a:t>
            </a:r>
            <a:r>
              <a:rPr lang="en-US" sz="2200"/>
              <a:t> To track Falcon 9 launch success over time, highlighting improvements in technology and performance.</a:t>
            </a:r>
          </a:p>
          <a:p>
            <a:endParaRPr lang="en-US" sz="2200"/>
          </a:p>
          <a:p>
            <a:endParaRPr lang="en-US" sz="2200" b="1"/>
          </a:p>
        </p:txBody>
      </p:sp>
      <p:pic>
        <p:nvPicPr>
          <p:cNvPr id="2" name="Imagen 1" descr="Gráfico, Gráfico de barras&#10;&#10;Descripción generada automáticamente">
            <a:extLst>
              <a:ext uri="{FF2B5EF4-FFF2-40B4-BE49-F238E27FC236}">
                <a16:creationId xmlns:a16="http://schemas.microsoft.com/office/drawing/2014/main" id="{2FFB0C74-16D2-B206-C501-B4C5CAEFBB13}"/>
              </a:ext>
            </a:extLst>
          </p:cNvPr>
          <p:cNvPicPr>
            <a:picLocks noChangeAspect="1"/>
          </p:cNvPicPr>
          <p:nvPr/>
        </p:nvPicPr>
        <p:blipFill>
          <a:blip r:embed="rId2"/>
          <a:stretch>
            <a:fillRect/>
          </a:stretch>
        </p:blipFill>
        <p:spPr>
          <a:xfrm>
            <a:off x="7863840" y="333108"/>
            <a:ext cx="4014216" cy="3422119"/>
          </a:xfrm>
          <a:prstGeom prst="rect">
            <a:avLst/>
          </a:prstGeom>
        </p:spPr>
      </p:pic>
      <p:pic>
        <p:nvPicPr>
          <p:cNvPr id="6" name="Imagen 5" descr="Gráfico, Gráfico de líneas&#10;&#10;Descripción generada automáticamente">
            <a:extLst>
              <a:ext uri="{FF2B5EF4-FFF2-40B4-BE49-F238E27FC236}">
                <a16:creationId xmlns:a16="http://schemas.microsoft.com/office/drawing/2014/main" id="{CCC672A1-373E-4E87-7E25-B136627A5D38}"/>
              </a:ext>
            </a:extLst>
          </p:cNvPr>
          <p:cNvPicPr>
            <a:picLocks noChangeAspect="1"/>
          </p:cNvPicPr>
          <p:nvPr/>
        </p:nvPicPr>
        <p:blipFill>
          <a:blip r:embed="rId3"/>
          <a:stretch>
            <a:fillRect/>
          </a:stretch>
        </p:blipFill>
        <p:spPr>
          <a:xfrm>
            <a:off x="8255699" y="4079193"/>
            <a:ext cx="3212209" cy="2176272"/>
          </a:xfrm>
          <a:prstGeom prst="rect">
            <a:avLst/>
          </a:prstGeom>
        </p:spPr>
      </p:pic>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11</a:t>
            </a:fld>
            <a:endParaRPr lang="en-US" sz="1200">
              <a:solidFill>
                <a:schemeClr val="tx1">
                  <a:tint val="75000"/>
                </a:schemeClr>
              </a:solidFill>
              <a:latin typeface="+mn-lt"/>
            </a:endParaRPr>
          </a:p>
        </p:txBody>
      </p:sp>
      <p:pic>
        <p:nvPicPr>
          <p:cNvPr id="11" name="Imagen 10" descr="Icono&#10;&#10;Descripción generada automáticamente">
            <a:extLst>
              <a:ext uri="{FF2B5EF4-FFF2-40B4-BE49-F238E27FC236}">
                <a16:creationId xmlns:a16="http://schemas.microsoft.com/office/drawing/2014/main" id="{894B7A1A-8FD5-A8C8-50C0-77B3E55B49D4}"/>
              </a:ext>
            </a:extLst>
          </p:cNvPr>
          <p:cNvPicPr>
            <a:picLocks noChangeAspect="1"/>
          </p:cNvPicPr>
          <p:nvPr/>
        </p:nvPicPr>
        <p:blipFill>
          <a:blip r:embed="rId4"/>
          <a:stretch>
            <a:fillRect/>
          </a:stretch>
        </p:blipFill>
        <p:spPr>
          <a:xfrm>
            <a:off x="118334" y="5975542"/>
            <a:ext cx="766758" cy="757754"/>
          </a:xfrm>
          <a:prstGeom prst="rect">
            <a:avLst/>
          </a:prstGeom>
        </p:spPr>
      </p:pic>
    </p:spTree>
    <p:extLst>
      <p:ext uri="{BB962C8B-B14F-4D97-AF65-F5344CB8AC3E}">
        <p14:creationId xmlns:p14="http://schemas.microsoft.com/office/powerpoint/2010/main" val="3929780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7" name="Rectangle 46">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itle 1">
            <a:extLst>
              <a:ext uri="{FF2B5EF4-FFF2-40B4-BE49-F238E27FC236}">
                <a16:creationId xmlns:a16="http://schemas.microsoft.com/office/drawing/2014/main" id="{150F0636-56C3-40D0-4782-E5B4A4EB63D7}"/>
              </a:ext>
            </a:extLst>
          </p:cNvPr>
          <p:cNvSpPr txBox="1">
            <a:spLocks/>
          </p:cNvSpPr>
          <p:nvPr/>
        </p:nvSpPr>
        <p:spPr>
          <a:xfrm>
            <a:off x="841248" y="548640"/>
            <a:ext cx="3600860" cy="543153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700" b="1" dirty="0">
                <a:solidFill>
                  <a:schemeClr val="tx1"/>
                </a:solidFill>
                <a:latin typeface="+mj-lt"/>
                <a:ea typeface="+mj-ea"/>
                <a:cs typeface="+mj-cs"/>
              </a:rPr>
              <a:t>EDA </a:t>
            </a:r>
            <a:r>
              <a:rPr lang="en-US" sz="3700" b="1" kern="1200" dirty="0">
                <a:solidFill>
                  <a:schemeClr val="tx1"/>
                </a:solidFill>
                <a:latin typeface="+mj-lt"/>
                <a:ea typeface="+mj-ea"/>
                <a:cs typeface="+mj-cs"/>
              </a:rPr>
              <a:t>with</a:t>
            </a:r>
            <a:r>
              <a:rPr lang="en-US" sz="3700" b="1" dirty="0">
                <a:solidFill>
                  <a:schemeClr val="tx1"/>
                </a:solidFill>
                <a:latin typeface="+mj-lt"/>
                <a:ea typeface="+mj-ea"/>
                <a:cs typeface="+mj-cs"/>
              </a:rPr>
              <a:t> SQL</a:t>
            </a:r>
            <a:endParaRPr lang="en-US" sz="3700" dirty="0">
              <a:solidFill>
                <a:schemeClr val="tx1"/>
              </a:solidFill>
              <a:latin typeface="+mj-lt"/>
              <a:ea typeface="+mj-ea"/>
              <a:cs typeface="+mj-cs"/>
            </a:endParaRPr>
          </a:p>
          <a:p>
            <a:pPr>
              <a:spcAft>
                <a:spcPts val="600"/>
              </a:spcAft>
            </a:pPr>
            <a:endParaRPr lang="en-US" sz="5400" b="1" kern="1200" dirty="0">
              <a:solidFill>
                <a:schemeClr val="tx1"/>
              </a:solidFill>
              <a:latin typeface="+mj-lt"/>
              <a:ea typeface="+mj-ea"/>
              <a:cs typeface="Calibri Light"/>
            </a:endParaRPr>
          </a:p>
        </p:txBody>
      </p:sp>
      <p:sp>
        <p:nvSpPr>
          <p:cNvPr id="49"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126418" y="552091"/>
            <a:ext cx="6224335" cy="5431536"/>
          </a:xfrm>
          <a:prstGeom prst="rect">
            <a:avLst/>
          </a:prstGeom>
        </p:spPr>
        <p:txBody>
          <a:bodyPr vert="horz" lIns="91440" tIns="45720" rIns="91440" bIns="45720" rtlCol="0" anchor="ctr">
            <a:normAutofit/>
          </a:bodyPr>
          <a:lstStyle/>
          <a:p>
            <a:r>
              <a:rPr lang="en-US" sz="2000" dirty="0"/>
              <a:t>Displayed unique launch sites.</a:t>
            </a:r>
          </a:p>
          <a:p>
            <a:r>
              <a:rPr lang="en-US" sz="2000" dirty="0"/>
              <a:t>Displayed 5 records where launch sites start with 'CCA'.</a:t>
            </a:r>
          </a:p>
          <a:p>
            <a:r>
              <a:rPr lang="en-US" sz="2000" dirty="0"/>
              <a:t>Calculated total payload mass for NASA (CRS) missions.</a:t>
            </a:r>
          </a:p>
          <a:p>
            <a:r>
              <a:rPr lang="en-US" sz="2000" dirty="0"/>
              <a:t>Calculated average payload mass for F9 v1.1 booster.</a:t>
            </a:r>
          </a:p>
          <a:p>
            <a:r>
              <a:rPr lang="en-US" sz="2000" dirty="0"/>
              <a:t>Listed date of first successful landing on a ground pad.</a:t>
            </a:r>
          </a:p>
          <a:p>
            <a:r>
              <a:rPr lang="en-US" sz="2000" dirty="0"/>
              <a:t>Listed boosters with successful drone ship landings and payloads between 4000-6000 kg.</a:t>
            </a:r>
          </a:p>
          <a:p>
            <a:r>
              <a:rPr lang="en-US" sz="2000" dirty="0"/>
              <a:t>Counted successful and failed landing outcomes.</a:t>
            </a:r>
          </a:p>
          <a:p>
            <a:r>
              <a:rPr lang="en-US" sz="2000" dirty="0"/>
              <a:t>Listed boosters carrying the maximum payload.</a:t>
            </a:r>
          </a:p>
          <a:p>
            <a:r>
              <a:rPr lang="en-US" sz="2000" dirty="0"/>
              <a:t>Listed records of failed drone ship landings in 2015.</a:t>
            </a:r>
          </a:p>
          <a:p>
            <a:r>
              <a:rPr lang="en-US" sz="2000" dirty="0"/>
              <a:t>Ranked landing outcomes between 2010-2017 in descending order.</a:t>
            </a:r>
          </a:p>
          <a:p>
            <a:endParaRPr lang="en-US" sz="2000"/>
          </a:p>
          <a:p>
            <a:endParaRPr lang="en-US" sz="2000"/>
          </a:p>
        </p:txBody>
      </p:sp>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12</a:t>
            </a:fld>
            <a:endParaRPr lang="en-US" sz="1200">
              <a:solidFill>
                <a:schemeClr val="tx1">
                  <a:tint val="75000"/>
                </a:schemeClr>
              </a:solidFill>
              <a:latin typeface="+mn-lt"/>
            </a:endParaRPr>
          </a:p>
        </p:txBody>
      </p:sp>
      <p:pic>
        <p:nvPicPr>
          <p:cNvPr id="22" name="Imagen 21" descr="Icono&#10;&#10;Descripción generada automáticamente">
            <a:extLst>
              <a:ext uri="{FF2B5EF4-FFF2-40B4-BE49-F238E27FC236}">
                <a16:creationId xmlns:a16="http://schemas.microsoft.com/office/drawing/2014/main" id="{A3692B1F-4021-3A0D-75D8-4A2F5E10888F}"/>
              </a:ext>
            </a:extLst>
          </p:cNvPr>
          <p:cNvPicPr>
            <a:picLocks noChangeAspect="1"/>
          </p:cNvPicPr>
          <p:nvPr/>
        </p:nvPicPr>
        <p:blipFill>
          <a:blip r:embed="rId2"/>
          <a:stretch>
            <a:fillRect/>
          </a:stretch>
        </p:blipFill>
        <p:spPr>
          <a:xfrm>
            <a:off x="118334" y="5975542"/>
            <a:ext cx="766758" cy="757754"/>
          </a:xfrm>
          <a:prstGeom prst="rect">
            <a:avLst/>
          </a:prstGeom>
        </p:spPr>
      </p:pic>
    </p:spTree>
    <p:extLst>
      <p:ext uri="{BB962C8B-B14F-4D97-AF65-F5344CB8AC3E}">
        <p14:creationId xmlns:p14="http://schemas.microsoft.com/office/powerpoint/2010/main" val="22993225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 name="Rectangle 26">
            <a:extLst>
              <a:ext uri="{FF2B5EF4-FFF2-40B4-BE49-F238E27FC236}">
                <a16:creationId xmlns:a16="http://schemas.microsoft.com/office/drawing/2014/main" id="{352BEC0E-22F8-46D0-9632-375DB541B0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itle 1">
            <a:extLst>
              <a:ext uri="{FF2B5EF4-FFF2-40B4-BE49-F238E27FC236}">
                <a16:creationId xmlns:a16="http://schemas.microsoft.com/office/drawing/2014/main" id="{150F0636-56C3-40D0-4782-E5B4A4EB63D7}"/>
              </a:ext>
            </a:extLst>
          </p:cNvPr>
          <p:cNvSpPr txBox="1">
            <a:spLocks/>
          </p:cNvSpPr>
          <p:nvPr/>
        </p:nvSpPr>
        <p:spPr>
          <a:xfrm>
            <a:off x="640080" y="329184"/>
            <a:ext cx="6894576" cy="178308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5400" b="1">
                <a:solidFill>
                  <a:schemeClr val="tx1"/>
                </a:solidFill>
                <a:latin typeface="+mj-lt"/>
                <a:ea typeface="+mj-ea"/>
                <a:cs typeface="+mj-cs"/>
              </a:rPr>
              <a:t>Build an Interactive Map with</a:t>
            </a:r>
          </a:p>
        </p:txBody>
      </p:sp>
      <p:sp>
        <p:nvSpPr>
          <p:cNvPr id="42"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8952" y="2395728"/>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0080" y="2706624"/>
            <a:ext cx="6894576" cy="3483864"/>
          </a:xfrm>
          <a:prstGeom prst="rect">
            <a:avLst/>
          </a:prstGeom>
        </p:spPr>
        <p:txBody>
          <a:bodyPr vert="horz" lIns="91440" tIns="45720" rIns="91440" bIns="45720" rtlCol="0">
            <a:normAutofit/>
          </a:bodyPr>
          <a:lstStyle/>
          <a:p>
            <a:r>
              <a:rPr lang="en-US" sz="2200" b="1"/>
              <a:t>Markers</a:t>
            </a:r>
            <a:r>
              <a:rPr lang="en-US" sz="2200"/>
              <a:t>: To identify launch site locations.</a:t>
            </a:r>
          </a:p>
          <a:p>
            <a:r>
              <a:rPr lang="en-US" sz="2200" b="1"/>
              <a:t>Circles</a:t>
            </a:r>
            <a:r>
              <a:rPr lang="en-US" sz="2200"/>
              <a:t>: To show proximity to cities, railways, highways, and coastlines.</a:t>
            </a:r>
          </a:p>
          <a:p>
            <a:r>
              <a:rPr lang="en-US" sz="2200" b="1"/>
              <a:t>Lines</a:t>
            </a:r>
            <a:r>
              <a:rPr lang="en-US" sz="2200"/>
              <a:t>: To illustrate distances from launch sites to important infrastructures.</a:t>
            </a:r>
          </a:p>
          <a:p>
            <a:pPr marL="0">
              <a:spcBef>
                <a:spcPts val="1400"/>
              </a:spcBef>
            </a:pPr>
            <a:endParaRPr lang="en-US" sz="2200"/>
          </a:p>
          <a:p>
            <a:endParaRPr lang="en-US" sz="2200"/>
          </a:p>
          <a:p>
            <a:endParaRPr lang="en-US" sz="2200"/>
          </a:p>
        </p:txBody>
      </p:sp>
      <p:pic>
        <p:nvPicPr>
          <p:cNvPr id="3" name="Imagen 2" descr="Diagrama&#10;&#10;Descripción generada automáticamente">
            <a:extLst>
              <a:ext uri="{FF2B5EF4-FFF2-40B4-BE49-F238E27FC236}">
                <a16:creationId xmlns:a16="http://schemas.microsoft.com/office/drawing/2014/main" id="{A7183221-E688-33F4-5766-1ED30B6DCB4C}"/>
              </a:ext>
            </a:extLst>
          </p:cNvPr>
          <p:cNvPicPr>
            <a:picLocks noChangeAspect="1"/>
          </p:cNvPicPr>
          <p:nvPr/>
        </p:nvPicPr>
        <p:blipFill>
          <a:blip r:embed="rId2"/>
          <a:stretch>
            <a:fillRect/>
          </a:stretch>
        </p:blipFill>
        <p:spPr>
          <a:xfrm>
            <a:off x="7863840" y="920187"/>
            <a:ext cx="4014216" cy="2247961"/>
          </a:xfrm>
          <a:prstGeom prst="rect">
            <a:avLst/>
          </a:prstGeom>
        </p:spPr>
      </p:pic>
      <p:pic>
        <p:nvPicPr>
          <p:cNvPr id="2" name="Imagen 1" descr="Mapa&#10;&#10;Descripción generada automáticamente">
            <a:extLst>
              <a:ext uri="{FF2B5EF4-FFF2-40B4-BE49-F238E27FC236}">
                <a16:creationId xmlns:a16="http://schemas.microsoft.com/office/drawing/2014/main" id="{F7777BDC-9B98-4015-C166-E166443AAD53}"/>
              </a:ext>
            </a:extLst>
          </p:cNvPr>
          <p:cNvPicPr>
            <a:picLocks noChangeAspect="1"/>
          </p:cNvPicPr>
          <p:nvPr/>
        </p:nvPicPr>
        <p:blipFill>
          <a:blip r:embed="rId3"/>
          <a:stretch>
            <a:fillRect/>
          </a:stretch>
        </p:blipFill>
        <p:spPr>
          <a:xfrm>
            <a:off x="7863840" y="4198316"/>
            <a:ext cx="3995928" cy="1938025"/>
          </a:xfrm>
          <a:prstGeom prst="rect">
            <a:avLst/>
          </a:prstGeom>
        </p:spPr>
      </p:pic>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13</a:t>
            </a:fld>
            <a:endParaRPr lang="en-US" sz="1200">
              <a:solidFill>
                <a:schemeClr val="tx1">
                  <a:tint val="75000"/>
                </a:schemeClr>
              </a:solidFill>
              <a:latin typeface="+mn-lt"/>
            </a:endParaRPr>
          </a:p>
        </p:txBody>
      </p:sp>
      <p:pic>
        <p:nvPicPr>
          <p:cNvPr id="22" name="Imagen 21" descr="Icono&#10;&#10;Descripción generada automáticamente">
            <a:extLst>
              <a:ext uri="{FF2B5EF4-FFF2-40B4-BE49-F238E27FC236}">
                <a16:creationId xmlns:a16="http://schemas.microsoft.com/office/drawing/2014/main" id="{A3692B1F-4021-3A0D-75D8-4A2F5E10888F}"/>
              </a:ext>
            </a:extLst>
          </p:cNvPr>
          <p:cNvPicPr>
            <a:picLocks noChangeAspect="1"/>
          </p:cNvPicPr>
          <p:nvPr/>
        </p:nvPicPr>
        <p:blipFill>
          <a:blip r:embed="rId4"/>
          <a:stretch>
            <a:fillRect/>
          </a:stretch>
        </p:blipFill>
        <p:spPr>
          <a:xfrm>
            <a:off x="118334" y="5975542"/>
            <a:ext cx="766758" cy="757754"/>
          </a:xfrm>
          <a:prstGeom prst="rect">
            <a:avLst/>
          </a:prstGeom>
        </p:spPr>
      </p:pic>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352BEC0E-22F8-46D0-9632-375DB541B0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itle 1">
            <a:extLst>
              <a:ext uri="{FF2B5EF4-FFF2-40B4-BE49-F238E27FC236}">
                <a16:creationId xmlns:a16="http://schemas.microsoft.com/office/drawing/2014/main" id="{97D33A0E-B0AC-A2A5-2B9C-C4A8322C910A}"/>
              </a:ext>
            </a:extLst>
          </p:cNvPr>
          <p:cNvSpPr txBox="1">
            <a:spLocks/>
          </p:cNvSpPr>
          <p:nvPr/>
        </p:nvSpPr>
        <p:spPr>
          <a:xfrm>
            <a:off x="640080" y="329184"/>
            <a:ext cx="6894576" cy="178308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5400" b="1">
                <a:solidFill>
                  <a:schemeClr val="tx1"/>
                </a:solidFill>
                <a:latin typeface="+mj-lt"/>
                <a:ea typeface="+mj-ea"/>
                <a:cs typeface="+mj-cs"/>
              </a:rPr>
              <a:t>Build a Dashboard with Plotly</a:t>
            </a:r>
          </a:p>
        </p:txBody>
      </p:sp>
      <p:sp>
        <p:nvSpPr>
          <p:cNvPr id="29"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8952" y="2395728"/>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0080" y="2706624"/>
            <a:ext cx="6894576" cy="3483864"/>
          </a:xfrm>
          <a:prstGeom prst="rect">
            <a:avLst/>
          </a:prstGeom>
        </p:spPr>
        <p:txBody>
          <a:bodyPr vert="horz" lIns="91440" tIns="45720" rIns="91440" bIns="45720" rtlCol="0" anchor="t">
            <a:normAutofit/>
          </a:bodyPr>
          <a:lstStyle/>
          <a:p>
            <a:pPr marL="0" indent="0">
              <a:buNone/>
            </a:pPr>
            <a:r>
              <a:rPr lang="en-US" sz="2200" b="1"/>
              <a:t>Added Plots</a:t>
            </a:r>
            <a:r>
              <a:rPr lang="en-US" sz="2200"/>
              <a:t>:</a:t>
            </a:r>
            <a:endParaRPr lang="es-ES"/>
          </a:p>
          <a:p>
            <a:r>
              <a:rPr lang="en-US" sz="2200" b="1" dirty="0"/>
              <a:t>Pie Chart</a:t>
            </a:r>
            <a:r>
              <a:rPr lang="en-US" sz="2200" dirty="0"/>
              <a:t>: Visualizes success/failure rates by launch site.</a:t>
            </a:r>
            <a:endParaRPr lang="en-US" sz="2200" dirty="0">
              <a:cs typeface="Calibri"/>
            </a:endParaRPr>
          </a:p>
          <a:p>
            <a:r>
              <a:rPr lang="en-US" sz="2200" b="1" dirty="0"/>
              <a:t>Scatter Plot</a:t>
            </a:r>
            <a:r>
              <a:rPr lang="en-US" sz="2200" dirty="0"/>
              <a:t>: Shows payload vs. launch outcome, colored by booster version.</a:t>
            </a:r>
            <a:endParaRPr lang="en-US" sz="2200" dirty="0">
              <a:cs typeface="Calibri"/>
            </a:endParaRPr>
          </a:p>
          <a:p>
            <a:pPr marL="0" indent="0">
              <a:buNone/>
            </a:pPr>
            <a:r>
              <a:rPr lang="en-US" sz="2200" b="1"/>
              <a:t>Interactions</a:t>
            </a:r>
            <a:r>
              <a:rPr lang="en-US" sz="2200"/>
              <a:t>:</a:t>
            </a:r>
            <a:endParaRPr lang="en-US" sz="2200">
              <a:cs typeface="Calibri" panose="020F0502020204030204"/>
            </a:endParaRPr>
          </a:p>
          <a:p>
            <a:r>
              <a:rPr lang="en-US" sz="2200" b="1" dirty="0"/>
              <a:t>Dropdown</a:t>
            </a:r>
            <a:r>
              <a:rPr lang="en-US" sz="2200" dirty="0"/>
              <a:t>: Select launch site.</a:t>
            </a:r>
            <a:endParaRPr lang="en-US" sz="2200" dirty="0">
              <a:cs typeface="Calibri"/>
            </a:endParaRPr>
          </a:p>
          <a:p>
            <a:r>
              <a:rPr lang="en-US" sz="2200" b="1" dirty="0"/>
              <a:t>Range Slider</a:t>
            </a:r>
            <a:r>
              <a:rPr lang="en-US" sz="2200" dirty="0"/>
              <a:t>: Filter by payload mass.</a:t>
            </a:r>
            <a:endParaRPr lang="en-US" sz="2200" dirty="0">
              <a:cs typeface="Calibri"/>
            </a:endParaRPr>
          </a:p>
          <a:p>
            <a:endParaRPr lang="en-US" sz="2200"/>
          </a:p>
          <a:p>
            <a:pPr>
              <a:spcBef>
                <a:spcPts val="1400"/>
              </a:spcBef>
            </a:pPr>
            <a:endParaRPr lang="en-US" sz="2200"/>
          </a:p>
          <a:p>
            <a:endParaRPr lang="en-US" sz="2200"/>
          </a:p>
        </p:txBody>
      </p:sp>
      <p:pic>
        <p:nvPicPr>
          <p:cNvPr id="2" name="Imagen 1" descr="Gráfico, Gráfico circular&#10;&#10;Descripción generada automáticamente">
            <a:extLst>
              <a:ext uri="{FF2B5EF4-FFF2-40B4-BE49-F238E27FC236}">
                <a16:creationId xmlns:a16="http://schemas.microsoft.com/office/drawing/2014/main" id="{20CF52C2-0D9D-160E-90A3-C27A67C25544}"/>
              </a:ext>
            </a:extLst>
          </p:cNvPr>
          <p:cNvPicPr>
            <a:picLocks noChangeAspect="1"/>
          </p:cNvPicPr>
          <p:nvPr/>
        </p:nvPicPr>
        <p:blipFill>
          <a:blip r:embed="rId2"/>
          <a:stretch>
            <a:fillRect/>
          </a:stretch>
        </p:blipFill>
        <p:spPr>
          <a:xfrm>
            <a:off x="7863840" y="1045631"/>
            <a:ext cx="4014216" cy="1997072"/>
          </a:xfrm>
          <a:prstGeom prst="rect">
            <a:avLst/>
          </a:prstGeom>
        </p:spPr>
      </p:pic>
      <p:pic>
        <p:nvPicPr>
          <p:cNvPr id="3" name="Imagen 2">
            <a:extLst>
              <a:ext uri="{FF2B5EF4-FFF2-40B4-BE49-F238E27FC236}">
                <a16:creationId xmlns:a16="http://schemas.microsoft.com/office/drawing/2014/main" id="{2C247B70-996F-2CB9-20B8-AF9B7C9530B5}"/>
              </a:ext>
            </a:extLst>
          </p:cNvPr>
          <p:cNvPicPr>
            <a:picLocks noChangeAspect="1"/>
          </p:cNvPicPr>
          <p:nvPr/>
        </p:nvPicPr>
        <p:blipFill>
          <a:blip r:embed="rId3"/>
          <a:stretch>
            <a:fillRect/>
          </a:stretch>
        </p:blipFill>
        <p:spPr>
          <a:xfrm>
            <a:off x="7863840" y="4557950"/>
            <a:ext cx="3995928" cy="1218758"/>
          </a:xfrm>
          <a:prstGeom prst="rect">
            <a:avLst/>
          </a:prstGeom>
        </p:spPr>
      </p:pic>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14</a:t>
            </a:fld>
            <a:endParaRPr lang="en-US" sz="1200">
              <a:solidFill>
                <a:schemeClr val="tx1">
                  <a:tint val="75000"/>
                </a:schemeClr>
              </a:solidFill>
              <a:latin typeface="+mn-lt"/>
            </a:endParaRPr>
          </a:p>
        </p:txBody>
      </p:sp>
      <p:pic>
        <p:nvPicPr>
          <p:cNvPr id="22" name="Imagen 21" descr="Icono&#10;&#10;Descripción generada automáticamente">
            <a:extLst>
              <a:ext uri="{FF2B5EF4-FFF2-40B4-BE49-F238E27FC236}">
                <a16:creationId xmlns:a16="http://schemas.microsoft.com/office/drawing/2014/main" id="{7E5C417C-E38D-ACCD-A818-B3FCED0E06FE}"/>
              </a:ext>
            </a:extLst>
          </p:cNvPr>
          <p:cNvPicPr>
            <a:picLocks noChangeAspect="1"/>
          </p:cNvPicPr>
          <p:nvPr/>
        </p:nvPicPr>
        <p:blipFill>
          <a:blip r:embed="rId4"/>
          <a:stretch>
            <a:fillRect/>
          </a:stretch>
        </p:blipFill>
        <p:spPr>
          <a:xfrm>
            <a:off x="118334" y="5975542"/>
            <a:ext cx="766758" cy="757754"/>
          </a:xfrm>
          <a:prstGeom prst="rect">
            <a:avLst/>
          </a:prstGeom>
        </p:spPr>
      </p:pic>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352BEC0E-22F8-46D0-9632-375DB541B0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itle 1">
            <a:extLst>
              <a:ext uri="{FF2B5EF4-FFF2-40B4-BE49-F238E27FC236}">
                <a16:creationId xmlns:a16="http://schemas.microsoft.com/office/drawing/2014/main" id="{1BD2BB5E-9E6A-1976-DC3A-784A436DEBCB}"/>
              </a:ext>
            </a:extLst>
          </p:cNvPr>
          <p:cNvSpPr txBox="1">
            <a:spLocks/>
          </p:cNvSpPr>
          <p:nvPr/>
        </p:nvSpPr>
        <p:spPr>
          <a:xfrm>
            <a:off x="640080" y="329184"/>
            <a:ext cx="6894576" cy="178308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5400" b="1">
                <a:solidFill>
                  <a:schemeClr val="tx1"/>
                </a:solidFill>
                <a:latin typeface="+mj-lt"/>
                <a:ea typeface="+mj-ea"/>
                <a:cs typeface="+mj-cs"/>
              </a:rPr>
              <a:t>Predictive Analysis (Classification)</a:t>
            </a:r>
          </a:p>
        </p:txBody>
      </p:sp>
      <p:sp>
        <p:nvSpPr>
          <p:cNvPr id="29"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8952" y="2395728"/>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0080" y="2706624"/>
            <a:ext cx="6894576" cy="3483864"/>
          </a:xfrm>
          <a:prstGeom prst="rect">
            <a:avLst/>
          </a:prstGeom>
        </p:spPr>
        <p:txBody>
          <a:bodyPr vert="horz" lIns="91440" tIns="45720" rIns="91440" bIns="45720" rtlCol="0">
            <a:normAutofit/>
          </a:bodyPr>
          <a:lstStyle/>
          <a:p>
            <a:r>
              <a:rPr lang="en-US" sz="2200" b="1"/>
              <a:t>Model Selection</a:t>
            </a:r>
            <a:r>
              <a:rPr lang="en-US" sz="2200"/>
              <a:t>: Built Logistic Regression, SVM, Decision Tree, and KNN models.</a:t>
            </a:r>
          </a:p>
          <a:p>
            <a:r>
              <a:rPr lang="en-US" sz="2200" b="1"/>
              <a:t>Training &amp; Evaluation</a:t>
            </a:r>
            <a:r>
              <a:rPr lang="en-US" sz="2200"/>
              <a:t>: Used cross-validation, evaluated with accuracy and confusion matrix.</a:t>
            </a:r>
          </a:p>
          <a:p>
            <a:r>
              <a:rPr lang="en-US" sz="2200" b="1"/>
              <a:t>Results</a:t>
            </a:r>
            <a:r>
              <a:rPr lang="en-US" sz="2200"/>
              <a:t>: All models achieved the same accuracy (83.33%). Further tuning required for improvement.</a:t>
            </a:r>
          </a:p>
          <a:p>
            <a:pPr>
              <a:spcBef>
                <a:spcPts val="1400"/>
              </a:spcBef>
            </a:pPr>
            <a:endParaRPr lang="en-US" sz="2200"/>
          </a:p>
          <a:p>
            <a:endParaRPr lang="en-US" sz="2200"/>
          </a:p>
        </p:txBody>
      </p:sp>
      <p:pic>
        <p:nvPicPr>
          <p:cNvPr id="3" name="Imagen 2" descr="Diagrama&#10;&#10;Descripción generada automáticamente">
            <a:extLst>
              <a:ext uri="{FF2B5EF4-FFF2-40B4-BE49-F238E27FC236}">
                <a16:creationId xmlns:a16="http://schemas.microsoft.com/office/drawing/2014/main" id="{A30F5E19-97F0-D608-EE1B-6AD3F9DFBFD8}"/>
              </a:ext>
            </a:extLst>
          </p:cNvPr>
          <p:cNvPicPr>
            <a:picLocks noChangeAspect="1"/>
          </p:cNvPicPr>
          <p:nvPr/>
        </p:nvPicPr>
        <p:blipFill>
          <a:blip r:embed="rId2"/>
          <a:stretch>
            <a:fillRect/>
          </a:stretch>
        </p:blipFill>
        <p:spPr>
          <a:xfrm>
            <a:off x="7863840" y="370567"/>
            <a:ext cx="4014216" cy="3347201"/>
          </a:xfrm>
          <a:prstGeom prst="rect">
            <a:avLst/>
          </a:prstGeom>
        </p:spPr>
      </p:pic>
      <p:pic>
        <p:nvPicPr>
          <p:cNvPr id="2" name="Imagen 1" descr="Imagen que contiene Aplicación&#10;&#10;Descripción generada automáticamente">
            <a:extLst>
              <a:ext uri="{FF2B5EF4-FFF2-40B4-BE49-F238E27FC236}">
                <a16:creationId xmlns:a16="http://schemas.microsoft.com/office/drawing/2014/main" id="{9DF79EAE-2C6C-0953-9BC0-AD3DF11F5403}"/>
              </a:ext>
            </a:extLst>
          </p:cNvPr>
          <p:cNvPicPr>
            <a:picLocks noChangeAspect="1"/>
          </p:cNvPicPr>
          <p:nvPr/>
        </p:nvPicPr>
        <p:blipFill>
          <a:blip r:embed="rId3"/>
          <a:stretch>
            <a:fillRect/>
          </a:stretch>
        </p:blipFill>
        <p:spPr>
          <a:xfrm>
            <a:off x="8510083" y="4079193"/>
            <a:ext cx="2703442" cy="2176272"/>
          </a:xfrm>
          <a:prstGeom prst="rect">
            <a:avLst/>
          </a:prstGeom>
        </p:spPr>
      </p:pic>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15</a:t>
            </a:fld>
            <a:endParaRPr lang="en-US" sz="1200">
              <a:solidFill>
                <a:schemeClr val="tx1">
                  <a:tint val="75000"/>
                </a:schemeClr>
              </a:solidFill>
              <a:latin typeface="+mn-lt"/>
            </a:endParaRPr>
          </a:p>
        </p:txBody>
      </p:sp>
      <p:pic>
        <p:nvPicPr>
          <p:cNvPr id="22" name="Imagen 21" descr="Icono&#10;&#10;Descripción generada automáticamente">
            <a:extLst>
              <a:ext uri="{FF2B5EF4-FFF2-40B4-BE49-F238E27FC236}">
                <a16:creationId xmlns:a16="http://schemas.microsoft.com/office/drawing/2014/main" id="{E6682E33-428A-B6F7-809E-0295D8986962}"/>
              </a:ext>
            </a:extLst>
          </p:cNvPr>
          <p:cNvPicPr>
            <a:picLocks noChangeAspect="1"/>
          </p:cNvPicPr>
          <p:nvPr/>
        </p:nvPicPr>
        <p:blipFill>
          <a:blip r:embed="rId4"/>
          <a:stretch>
            <a:fillRect/>
          </a:stretch>
        </p:blipFill>
        <p:spPr>
          <a:xfrm>
            <a:off x="118334" y="5975542"/>
            <a:ext cx="766758" cy="757754"/>
          </a:xfrm>
          <a:prstGeom prst="rect">
            <a:avLst/>
          </a:prstGeom>
        </p:spPr>
      </p:pic>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 name="Rectangle 40">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itle 1">
            <a:extLst>
              <a:ext uri="{FF2B5EF4-FFF2-40B4-BE49-F238E27FC236}">
                <a16:creationId xmlns:a16="http://schemas.microsoft.com/office/drawing/2014/main" id="{BC79FF59-6903-AA03-C29A-E546187BBB17}"/>
              </a:ext>
            </a:extLst>
          </p:cNvPr>
          <p:cNvSpPr txBox="1">
            <a:spLocks/>
          </p:cNvSpPr>
          <p:nvPr/>
        </p:nvSpPr>
        <p:spPr>
          <a:xfrm>
            <a:off x="572493" y="238539"/>
            <a:ext cx="11018520" cy="143441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5400" b="1">
                <a:solidFill>
                  <a:schemeClr val="tx1"/>
                </a:solidFill>
                <a:latin typeface="+mj-lt"/>
                <a:ea typeface="+mj-ea"/>
                <a:cs typeface="+mj-cs"/>
              </a:rPr>
              <a:t>Results</a:t>
            </a:r>
          </a:p>
        </p:txBody>
      </p:sp>
      <p:sp>
        <p:nvSpPr>
          <p:cNvPr id="43"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572493" y="2071316"/>
            <a:ext cx="6713552" cy="4119172"/>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buFont typeface="Arial" panose="020B0604020202020204" pitchFamily="34" charset="0"/>
              <a:buChar char="•"/>
            </a:pPr>
            <a:r>
              <a:rPr lang="en-US" sz="2200" b="1">
                <a:solidFill>
                  <a:schemeClr val="tx1"/>
                </a:solidFill>
                <a:latin typeface="+mn-lt"/>
              </a:rPr>
              <a:t>Best Model</a:t>
            </a:r>
            <a:r>
              <a:rPr lang="en-US" sz="2200">
                <a:solidFill>
                  <a:schemeClr val="tx1"/>
                </a:solidFill>
                <a:latin typeface="+mn-lt"/>
              </a:rPr>
              <a:t>: Compared Logistic Regression, SVM, Decision Tree, and KNN.</a:t>
            </a:r>
          </a:p>
          <a:p>
            <a:pPr>
              <a:buFont typeface="Arial" panose="020B0604020202020204" pitchFamily="34" charset="0"/>
              <a:buChar char="•"/>
            </a:pPr>
            <a:r>
              <a:rPr lang="en-US" sz="2200" b="1">
                <a:solidFill>
                  <a:schemeClr val="tx1"/>
                </a:solidFill>
                <a:latin typeface="+mn-lt"/>
              </a:rPr>
              <a:t>Model Performance</a:t>
            </a:r>
            <a:r>
              <a:rPr lang="en-US" sz="2200">
                <a:solidFill>
                  <a:schemeClr val="tx1"/>
                </a:solidFill>
                <a:latin typeface="+mn-lt"/>
              </a:rPr>
              <a:t>: Logistic Regression and SVM achieved the highest test accuracy (83.3%).</a:t>
            </a:r>
          </a:p>
          <a:p>
            <a:pPr>
              <a:buFont typeface="Arial" panose="020B0604020202020204" pitchFamily="34" charset="0"/>
              <a:buChar char="•"/>
            </a:pPr>
            <a:r>
              <a:rPr lang="en-US" sz="2200" b="1">
                <a:solidFill>
                  <a:schemeClr val="tx1"/>
                </a:solidFill>
                <a:latin typeface="+mn-lt"/>
              </a:rPr>
              <a:t>Confusion Matrix</a:t>
            </a:r>
            <a:r>
              <a:rPr lang="en-US" sz="2200">
                <a:solidFill>
                  <a:schemeClr val="tx1"/>
                </a:solidFill>
                <a:latin typeface="+mn-lt"/>
              </a:rPr>
              <a:t>: Evaluated the accuracy of predictions by analyzing true positives and negatives, with focus on reducing false classifications.</a:t>
            </a:r>
          </a:p>
          <a:p>
            <a:pPr>
              <a:spcBef>
                <a:spcPts val="1400"/>
              </a:spcBef>
              <a:buFont typeface="Arial" panose="020B0604020202020204" pitchFamily="34" charset="0"/>
              <a:buChar char="•"/>
            </a:pPr>
            <a:endParaRPr lang="en-US" sz="2200">
              <a:solidFill>
                <a:schemeClr val="tx1"/>
              </a:solidFill>
              <a:latin typeface="+mn-lt"/>
            </a:endParaRPr>
          </a:p>
          <a:p>
            <a:pPr lvl="1">
              <a:buFont typeface="Arial" panose="020B0604020202020204" pitchFamily="34" charset="0"/>
              <a:buChar char="•"/>
            </a:pPr>
            <a:endParaRPr lang="en-US" sz="2200">
              <a:solidFill>
                <a:schemeClr val="tx1"/>
              </a:solidFill>
              <a:latin typeface="+mn-lt"/>
            </a:endParaRPr>
          </a:p>
          <a:p>
            <a:pPr marL="457200" lvl="1">
              <a:buFont typeface="Arial" panose="020B0604020202020204" pitchFamily="34" charset="0"/>
              <a:buChar char="•"/>
            </a:pPr>
            <a:endParaRPr lang="en-US" sz="2200">
              <a:solidFill>
                <a:schemeClr val="tx1"/>
              </a:solidFill>
              <a:latin typeface="+mn-lt"/>
            </a:endParaRPr>
          </a:p>
        </p:txBody>
      </p:sp>
      <p:pic>
        <p:nvPicPr>
          <p:cNvPr id="30" name="Picture 29" descr="3D stairs design">
            <a:extLst>
              <a:ext uri="{FF2B5EF4-FFF2-40B4-BE49-F238E27FC236}">
                <a16:creationId xmlns:a16="http://schemas.microsoft.com/office/drawing/2014/main" id="{DD9C14C5-4EF1-8ECE-70B2-FE711E72A441}"/>
              </a:ext>
            </a:extLst>
          </p:cNvPr>
          <p:cNvPicPr>
            <a:picLocks noChangeAspect="1"/>
          </p:cNvPicPr>
          <p:nvPr/>
        </p:nvPicPr>
        <p:blipFill>
          <a:blip r:embed="rId3"/>
          <a:srcRect l="17365" r="10481"/>
          <a:stretch/>
        </p:blipFill>
        <p:spPr>
          <a:xfrm>
            <a:off x="7675658" y="2093976"/>
            <a:ext cx="3941064" cy="4096512"/>
          </a:xfrm>
          <a:prstGeom prst="rect">
            <a:avLst/>
          </a:prstGeom>
        </p:spPr>
      </p:pic>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5075537C-CA84-1446-933C-8E9D027F9201}" type="slidenum">
              <a:rPr lang="en-US" sz="1200">
                <a:solidFill>
                  <a:prstClr val="black">
                    <a:tint val="75000"/>
                  </a:prstClr>
                </a:solidFill>
                <a:latin typeface="Calibri" panose="020F0502020204030204"/>
              </a:rPr>
              <a:pPr>
                <a:spcAft>
                  <a:spcPts val="600"/>
                </a:spcAft>
                <a:defRPr/>
              </a:pPr>
              <a:t>16</a:t>
            </a:fld>
            <a:endParaRPr lang="en-US" sz="1200">
              <a:solidFill>
                <a:prstClr val="black">
                  <a:tint val="75000"/>
                </a:prstClr>
              </a:solidFill>
              <a:latin typeface="Calibri" panose="020F0502020204030204"/>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3" name="Rectangle 42">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572493" y="238539"/>
            <a:ext cx="11018520" cy="143441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5400">
                <a:solidFill>
                  <a:schemeClr val="tx1"/>
                </a:solidFill>
                <a:latin typeface="+mj-lt"/>
                <a:ea typeface="+mj-ea"/>
                <a:cs typeface="+mj-cs"/>
              </a:rPr>
              <a:t>Flight Number vs. Launch Site</a:t>
            </a:r>
          </a:p>
        </p:txBody>
      </p:sp>
      <p:sp>
        <p:nvSpPr>
          <p:cNvPr id="45"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572493" y="2071316"/>
            <a:ext cx="6713552" cy="4119172"/>
          </a:xfrm>
          <a:prstGeom prst="rect">
            <a:avLst/>
          </a:prstGeom>
        </p:spPr>
        <p:txBody>
          <a:bodyPr vert="horz" lIns="91440" tIns="45720" rIns="91440" bIns="45720" rtlCol="0" anchor="t">
            <a:normAutofit/>
          </a:bodyPr>
          <a:lstStyle/>
          <a:p>
            <a:pPr marL="0" indent="0">
              <a:buNone/>
            </a:pPr>
            <a:r>
              <a:rPr lang="en-US" sz="1500" b="1" dirty="0"/>
              <a:t>Key Insights</a:t>
            </a:r>
            <a:r>
              <a:rPr lang="en-US" sz="1500" dirty="0"/>
              <a:t>:</a:t>
            </a:r>
            <a:endParaRPr lang="es-ES" dirty="0"/>
          </a:p>
          <a:p>
            <a:r>
              <a:rPr lang="en-US" sz="1500" dirty="0"/>
              <a:t>This scatter plot displays the relationship between the </a:t>
            </a:r>
            <a:r>
              <a:rPr lang="en-US" sz="1500" b="1" dirty="0"/>
              <a:t>Flight Number</a:t>
            </a:r>
            <a:r>
              <a:rPr lang="en-US" sz="1500" dirty="0"/>
              <a:t> and the </a:t>
            </a:r>
            <a:r>
              <a:rPr lang="en-US" sz="1500" b="1" dirty="0"/>
              <a:t>Launch Sites</a:t>
            </a:r>
            <a:r>
              <a:rPr lang="en-US" sz="1500" dirty="0"/>
              <a:t> used by SpaceX.</a:t>
            </a:r>
            <a:endParaRPr lang="en-US" sz="1500" dirty="0">
              <a:cs typeface="Calibri"/>
            </a:endParaRPr>
          </a:p>
          <a:p>
            <a:r>
              <a:rPr lang="en-US" sz="1500" dirty="0"/>
              <a:t>The color of each point represents the </a:t>
            </a:r>
            <a:r>
              <a:rPr lang="en-US" sz="1500" b="1" dirty="0"/>
              <a:t>success or failure</a:t>
            </a:r>
            <a:r>
              <a:rPr lang="en-US" sz="1500" dirty="0"/>
              <a:t> of the launch, where green indicates success, and red indicates failure.</a:t>
            </a:r>
            <a:endParaRPr lang="en-US" sz="1500" dirty="0">
              <a:cs typeface="Calibri"/>
            </a:endParaRPr>
          </a:p>
          <a:p>
            <a:r>
              <a:rPr lang="en-US" sz="1500" dirty="0"/>
              <a:t>The chart shows which launch sites have been most frequently used and how successful launches have been at each site.</a:t>
            </a:r>
            <a:endParaRPr lang="en-US" sz="1500" dirty="0">
              <a:cs typeface="Calibri"/>
            </a:endParaRPr>
          </a:p>
          <a:p>
            <a:r>
              <a:rPr lang="en-US" sz="1500" dirty="0"/>
              <a:t>Patterns can be observed in how frequently certain sites have been used for higher flight numbers or specific mission types.</a:t>
            </a:r>
            <a:endParaRPr lang="en-US" sz="1500" dirty="0">
              <a:cs typeface="Calibri"/>
            </a:endParaRPr>
          </a:p>
          <a:p>
            <a:pPr marL="0" indent="0">
              <a:buNone/>
            </a:pPr>
            <a:r>
              <a:rPr lang="en-US" sz="1500" b="1" dirty="0"/>
              <a:t>Supporting Text</a:t>
            </a:r>
            <a:r>
              <a:rPr lang="en-US" sz="1500" dirty="0"/>
              <a:t>:</a:t>
            </a:r>
            <a:endParaRPr lang="en-US" sz="1500" dirty="0">
              <a:cs typeface="Calibri" panose="020F0502020204030204"/>
            </a:endParaRPr>
          </a:p>
          <a:p>
            <a:r>
              <a:rPr lang="en-US" sz="1500" dirty="0"/>
              <a:t>"This chart illustrates the distribution of SpaceX launches across different launch sites. It highlights the number of flights for each site and how launch success rates vary by location. Key sites and their success outcomes are visualized, offering insights into site usage and launch performance over time."</a:t>
            </a:r>
            <a:endParaRPr lang="en-US" sz="1500" dirty="0">
              <a:cs typeface="Calibri"/>
            </a:endParaRPr>
          </a:p>
          <a:p>
            <a:pPr>
              <a:spcBef>
                <a:spcPts val="1400"/>
              </a:spcBef>
            </a:pPr>
            <a:endParaRPr lang="en-US" sz="1500"/>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5075537C-CA84-1446-933C-8E9D027F9201}" type="slidenum">
              <a:rPr lang="en-US" sz="1200" smtClean="0">
                <a:solidFill>
                  <a:prstClr val="black">
                    <a:tint val="75000"/>
                  </a:prstClr>
                </a:solidFill>
                <a:latin typeface="Calibri" panose="020F0502020204030204"/>
              </a:rPr>
              <a:pPr>
                <a:spcAft>
                  <a:spcPts val="600"/>
                </a:spcAft>
                <a:defRPr/>
              </a:pPr>
              <a:t>18</a:t>
            </a:fld>
            <a:endParaRPr lang="en-US" sz="1200">
              <a:solidFill>
                <a:prstClr val="black">
                  <a:tint val="75000"/>
                </a:prstClr>
              </a:solidFill>
              <a:latin typeface="Calibri" panose="020F0502020204030204"/>
            </a:endParaRPr>
          </a:p>
        </p:txBody>
      </p:sp>
      <p:pic>
        <p:nvPicPr>
          <p:cNvPr id="8" name="Imagen 7" descr="Gráfico, Gráfico de dispersión&#10;&#10;Descripción generada automáticamente">
            <a:extLst>
              <a:ext uri="{FF2B5EF4-FFF2-40B4-BE49-F238E27FC236}">
                <a16:creationId xmlns:a16="http://schemas.microsoft.com/office/drawing/2014/main" id="{63180483-3304-E316-9F95-0D8068A16EF8}"/>
              </a:ext>
            </a:extLst>
          </p:cNvPr>
          <p:cNvPicPr>
            <a:picLocks noChangeAspect="1"/>
          </p:cNvPicPr>
          <p:nvPr/>
        </p:nvPicPr>
        <p:blipFill>
          <a:blip r:embed="rId2"/>
          <a:stretch>
            <a:fillRect/>
          </a:stretch>
        </p:blipFill>
        <p:spPr>
          <a:xfrm>
            <a:off x="7160968" y="2423746"/>
            <a:ext cx="4823038" cy="3417277"/>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572493" y="238539"/>
            <a:ext cx="11018520" cy="143441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5400">
                <a:solidFill>
                  <a:schemeClr val="tx1"/>
                </a:solidFill>
                <a:latin typeface="+mj-lt"/>
                <a:ea typeface="+mj-ea"/>
                <a:cs typeface="+mj-cs"/>
              </a:rPr>
              <a:t>Payload vs. Launch Site</a:t>
            </a:r>
          </a:p>
        </p:txBody>
      </p:sp>
      <p:sp>
        <p:nvSpPr>
          <p:cNvPr id="19"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572493" y="2071316"/>
            <a:ext cx="6713552" cy="4119172"/>
          </a:xfrm>
          <a:prstGeom prst="rect">
            <a:avLst/>
          </a:prstGeom>
        </p:spPr>
        <p:txBody>
          <a:bodyPr vert="horz" lIns="91440" tIns="45720" rIns="91440" bIns="45720" rtlCol="0" anchor="t">
            <a:normAutofit/>
          </a:bodyPr>
          <a:lstStyle/>
          <a:p>
            <a:pPr marL="0" indent="0">
              <a:buNone/>
            </a:pPr>
            <a:r>
              <a:rPr lang="en-US" sz="1500" b="1" dirty="0"/>
              <a:t>Key Insights</a:t>
            </a:r>
            <a:r>
              <a:rPr lang="en-US" sz="1500" dirty="0"/>
              <a:t>:</a:t>
            </a:r>
            <a:endParaRPr lang="es-ES" dirty="0"/>
          </a:p>
          <a:p>
            <a:r>
              <a:rPr lang="en-US" sz="1500" dirty="0"/>
              <a:t>This scatter plot illustrates the relationship between the </a:t>
            </a:r>
            <a:r>
              <a:rPr lang="en-US" sz="1500" b="1" dirty="0"/>
              <a:t>Payload Mass</a:t>
            </a:r>
            <a:r>
              <a:rPr lang="en-US" sz="1500" dirty="0"/>
              <a:t> (in kilograms) and the </a:t>
            </a:r>
            <a:r>
              <a:rPr lang="en-US" sz="1500" b="1" dirty="0"/>
              <a:t>Launch Sites</a:t>
            </a:r>
            <a:r>
              <a:rPr lang="en-US" sz="1500" dirty="0"/>
              <a:t> used by SpaceX.</a:t>
            </a:r>
            <a:endParaRPr lang="en-US" sz="1500" dirty="0">
              <a:cs typeface="Calibri"/>
            </a:endParaRPr>
          </a:p>
          <a:p>
            <a:r>
              <a:rPr lang="en-US" sz="1500" dirty="0"/>
              <a:t>Each point represents a specific launch, with the </a:t>
            </a:r>
            <a:r>
              <a:rPr lang="en-US" sz="1500" b="1" dirty="0"/>
              <a:t>color</a:t>
            </a:r>
            <a:r>
              <a:rPr lang="en-US" sz="1500" dirty="0"/>
              <a:t> indicating whether the launch was a </a:t>
            </a:r>
            <a:r>
              <a:rPr lang="en-US" sz="1500" b="1" dirty="0"/>
              <a:t>success</a:t>
            </a:r>
            <a:r>
              <a:rPr lang="en-US" sz="1500" dirty="0"/>
              <a:t> (green) or </a:t>
            </a:r>
            <a:r>
              <a:rPr lang="en-US" sz="1500" b="1" dirty="0"/>
              <a:t>failure</a:t>
            </a:r>
            <a:r>
              <a:rPr lang="en-US" sz="1500" dirty="0"/>
              <a:t> (red).</a:t>
            </a:r>
            <a:endParaRPr lang="en-US" sz="1500" dirty="0">
              <a:cs typeface="Calibri"/>
            </a:endParaRPr>
          </a:p>
          <a:p>
            <a:r>
              <a:rPr lang="en-US" sz="1500" dirty="0"/>
              <a:t>The chart helps identify which launch sites handled the heaviest payloads and their associated success rates.</a:t>
            </a:r>
            <a:endParaRPr lang="en-US" sz="1500" dirty="0">
              <a:cs typeface="Calibri"/>
            </a:endParaRPr>
          </a:p>
          <a:p>
            <a:r>
              <a:rPr lang="en-US" sz="1500" dirty="0"/>
              <a:t>Patterns in payload size distribution across different launch sites can be observed, helping assess the capacity and reliability of each site for various payload masses.</a:t>
            </a:r>
            <a:endParaRPr lang="en-US" sz="1500" dirty="0">
              <a:cs typeface="Calibri"/>
            </a:endParaRPr>
          </a:p>
          <a:p>
            <a:pPr marL="0" indent="0">
              <a:buNone/>
            </a:pPr>
            <a:r>
              <a:rPr lang="en-US" sz="1500" b="1" dirty="0"/>
              <a:t>Supporting Text</a:t>
            </a:r>
            <a:r>
              <a:rPr lang="en-US" sz="1500" dirty="0"/>
              <a:t>:</a:t>
            </a:r>
            <a:endParaRPr lang="en-US" sz="1500" dirty="0">
              <a:cs typeface="Calibri" panose="020F0502020204030204"/>
            </a:endParaRPr>
          </a:p>
          <a:p>
            <a:r>
              <a:rPr lang="en-US" sz="1500" dirty="0"/>
              <a:t>"This chart provides a comparison of SpaceX launch sites based on the payload mass they handled and the outcomes of these missions. It highlights how different sites perform with varying payload sizes, offering insights into the correlation between payload mass and launch success rates."</a:t>
            </a:r>
            <a:endParaRPr lang="en-US" sz="1500" dirty="0">
              <a:cs typeface="Calibri"/>
            </a:endParaRPr>
          </a:p>
          <a:p>
            <a:pPr>
              <a:spcBef>
                <a:spcPts val="1400"/>
              </a:spcBef>
            </a:pPr>
            <a:endParaRPr lang="en-US" sz="1500"/>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5075537C-CA84-1446-933C-8E9D027F9201}" type="slidenum">
              <a:rPr lang="en-US" sz="1200" smtClean="0">
                <a:solidFill>
                  <a:prstClr val="black">
                    <a:tint val="75000"/>
                  </a:prstClr>
                </a:solidFill>
                <a:latin typeface="Calibri" panose="020F0502020204030204"/>
              </a:rPr>
              <a:pPr>
                <a:spcAft>
                  <a:spcPts val="600"/>
                </a:spcAft>
                <a:defRPr/>
              </a:pPr>
              <a:t>19</a:t>
            </a:fld>
            <a:endParaRPr lang="en-US" sz="1200">
              <a:solidFill>
                <a:prstClr val="black">
                  <a:tint val="75000"/>
                </a:prstClr>
              </a:solidFill>
              <a:latin typeface="Calibri" panose="020F0502020204030204"/>
            </a:endParaRPr>
          </a:p>
        </p:txBody>
      </p:sp>
      <p:pic>
        <p:nvPicPr>
          <p:cNvPr id="6" name="Imagen 5" descr="Gráfico, Gráfico de dispersión&#10;&#10;Descripción generada automáticamente">
            <a:extLst>
              <a:ext uri="{FF2B5EF4-FFF2-40B4-BE49-F238E27FC236}">
                <a16:creationId xmlns:a16="http://schemas.microsoft.com/office/drawing/2014/main" id="{BAB6CCC0-04E0-C60A-0BAC-86AAAFDC9CBD}"/>
              </a:ext>
            </a:extLst>
          </p:cNvPr>
          <p:cNvPicPr>
            <a:picLocks noChangeAspect="1"/>
          </p:cNvPicPr>
          <p:nvPr/>
        </p:nvPicPr>
        <p:blipFill>
          <a:blip r:embed="rId2"/>
          <a:stretch>
            <a:fillRect/>
          </a:stretch>
        </p:blipFill>
        <p:spPr>
          <a:xfrm>
            <a:off x="7286487" y="2348220"/>
            <a:ext cx="4743599" cy="3411681"/>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640080" y="325369"/>
            <a:ext cx="4368602" cy="195684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5400">
                <a:solidFill>
                  <a:schemeClr val="tx1"/>
                </a:solidFill>
                <a:latin typeface="+mj-lt"/>
                <a:ea typeface="+mj-ea"/>
                <a:cs typeface="+mj-cs"/>
              </a:rPr>
              <a:t>Outline</a:t>
            </a:r>
          </a:p>
        </p:txBody>
      </p:sp>
      <p:sp>
        <p:nvSpPr>
          <p:cNvPr id="27"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640080" y="2872899"/>
            <a:ext cx="4243589" cy="332066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buFont typeface="Arial" panose="020B0604020202020204" pitchFamily="34" charset="0"/>
              <a:buChar char="•"/>
            </a:pPr>
            <a:r>
              <a:rPr lang="en-US" sz="2200" b="1">
                <a:solidFill>
                  <a:schemeClr val="tx1"/>
                </a:solidFill>
                <a:latin typeface="+mn-lt"/>
              </a:rPr>
              <a:t>Executive Summary</a:t>
            </a:r>
          </a:p>
          <a:p>
            <a:pPr>
              <a:spcBef>
                <a:spcPts val="1400"/>
              </a:spcBef>
              <a:buFont typeface="Arial" panose="020B0604020202020204" pitchFamily="34" charset="0"/>
              <a:buChar char="•"/>
            </a:pPr>
            <a:r>
              <a:rPr lang="en-US" sz="2200" b="1">
                <a:solidFill>
                  <a:schemeClr val="tx1"/>
                </a:solidFill>
                <a:latin typeface="+mn-lt"/>
              </a:rPr>
              <a:t>Introduction</a:t>
            </a:r>
          </a:p>
          <a:p>
            <a:pPr>
              <a:spcBef>
                <a:spcPts val="1400"/>
              </a:spcBef>
              <a:buFont typeface="Arial" panose="020B0604020202020204" pitchFamily="34" charset="0"/>
              <a:buChar char="•"/>
            </a:pPr>
            <a:r>
              <a:rPr lang="en-US" sz="2200" b="1">
                <a:solidFill>
                  <a:schemeClr val="tx1"/>
                </a:solidFill>
                <a:latin typeface="+mn-lt"/>
              </a:rPr>
              <a:t>Methodology</a:t>
            </a:r>
          </a:p>
          <a:p>
            <a:pPr>
              <a:spcBef>
                <a:spcPts val="1400"/>
              </a:spcBef>
              <a:buFont typeface="Arial" panose="020B0604020202020204" pitchFamily="34" charset="0"/>
              <a:buChar char="•"/>
            </a:pPr>
            <a:r>
              <a:rPr lang="en-US" sz="2200" b="1">
                <a:solidFill>
                  <a:schemeClr val="tx1"/>
                </a:solidFill>
                <a:latin typeface="+mn-lt"/>
              </a:rPr>
              <a:t>Results</a:t>
            </a:r>
          </a:p>
          <a:p>
            <a:pPr>
              <a:spcBef>
                <a:spcPts val="1400"/>
              </a:spcBef>
              <a:buFont typeface="Arial" panose="020B0604020202020204" pitchFamily="34" charset="0"/>
              <a:buChar char="•"/>
            </a:pPr>
            <a:r>
              <a:rPr lang="en-US" sz="2200" b="1">
                <a:solidFill>
                  <a:schemeClr val="tx1"/>
                </a:solidFill>
                <a:latin typeface="+mn-lt"/>
              </a:rPr>
              <a:t>Conclusion</a:t>
            </a:r>
          </a:p>
          <a:p>
            <a:pPr>
              <a:spcBef>
                <a:spcPts val="1400"/>
              </a:spcBef>
              <a:buFont typeface="Arial" panose="020B0604020202020204" pitchFamily="34" charset="0"/>
              <a:buChar char="•"/>
            </a:pPr>
            <a:r>
              <a:rPr lang="en-US" sz="2200" b="1">
                <a:solidFill>
                  <a:schemeClr val="tx1"/>
                </a:solidFill>
                <a:latin typeface="+mn-lt"/>
              </a:rPr>
              <a:t>Appendix</a:t>
            </a:r>
          </a:p>
        </p:txBody>
      </p:sp>
      <p:pic>
        <p:nvPicPr>
          <p:cNvPr id="21" name="Picture 20" descr="Person writing on a notepad">
            <a:extLst>
              <a:ext uri="{FF2B5EF4-FFF2-40B4-BE49-F238E27FC236}">
                <a16:creationId xmlns:a16="http://schemas.microsoft.com/office/drawing/2014/main" id="{DA727615-D045-0949-A291-3388107E8895}"/>
              </a:ext>
            </a:extLst>
          </p:cNvPr>
          <p:cNvPicPr>
            <a:picLocks noChangeAspect="1"/>
          </p:cNvPicPr>
          <p:nvPr/>
        </p:nvPicPr>
        <p:blipFill>
          <a:blip r:embed="rId3"/>
          <a:srcRect l="13061" r="7347" b="-7"/>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10439400" y="6356350"/>
            <a:ext cx="914400" cy="365125"/>
          </a:xfrm>
        </p:spPr>
        <p:txBody>
          <a:bodyPr vert="horz" lIns="91440" tIns="45720" rIns="91440" bIns="45720" rtlCol="0" anchor="ctr">
            <a:normAutofit/>
          </a:bodyPr>
          <a:lstStyle/>
          <a:p>
            <a:pPr>
              <a:spcAft>
                <a:spcPts val="600"/>
              </a:spcAft>
              <a:defRPr/>
            </a:pPr>
            <a:fld id="{5075537C-CA84-1446-933C-8E9D027F9201}" type="slidenum">
              <a:rPr lang="en-US" sz="1200">
                <a:solidFill>
                  <a:srgbClr val="FFFFFF"/>
                </a:solidFill>
                <a:latin typeface="Calibri" panose="020F0502020204030204"/>
              </a:rPr>
              <a:pPr>
                <a:spcAft>
                  <a:spcPts val="600"/>
                </a:spcAft>
                <a:defRPr/>
              </a:pPr>
              <a:t>2</a:t>
            </a:fld>
            <a:endParaRPr lang="en-US" sz="1200">
              <a:solidFill>
                <a:srgbClr val="FFFFFF"/>
              </a:solidFill>
              <a:latin typeface="Calibri" panose="020F0502020204030204"/>
            </a:endParaRP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572493" y="238539"/>
            <a:ext cx="11018520" cy="143441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5400">
                <a:solidFill>
                  <a:schemeClr val="tx1"/>
                </a:solidFill>
                <a:latin typeface="+mj-lt"/>
                <a:ea typeface="+mj-ea"/>
                <a:cs typeface="+mj-cs"/>
              </a:rPr>
              <a:t>Success Rate vs. Orbit Type</a:t>
            </a:r>
          </a:p>
        </p:txBody>
      </p:sp>
      <p:sp>
        <p:nvSpPr>
          <p:cNvPr id="12"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572493" y="2071316"/>
            <a:ext cx="6713552" cy="4119172"/>
          </a:xfrm>
          <a:prstGeom prst="rect">
            <a:avLst/>
          </a:prstGeom>
        </p:spPr>
        <p:txBody>
          <a:bodyPr vert="horz" lIns="91440" tIns="45720" rIns="91440" bIns="45720" rtlCol="0" anchor="t">
            <a:normAutofit/>
          </a:bodyPr>
          <a:lstStyle/>
          <a:p>
            <a:pPr marL="0" indent="0">
              <a:buNone/>
            </a:pPr>
            <a:r>
              <a:rPr lang="en-US" sz="1500" b="1" dirty="0"/>
              <a:t>Key Insights</a:t>
            </a:r>
            <a:r>
              <a:rPr lang="en-US" sz="1500" dirty="0"/>
              <a:t>:</a:t>
            </a:r>
            <a:endParaRPr lang="es-ES" dirty="0"/>
          </a:p>
          <a:p>
            <a:r>
              <a:rPr lang="en-US" sz="1500" dirty="0"/>
              <a:t>This bar chart showcases the </a:t>
            </a:r>
            <a:r>
              <a:rPr lang="en-US" sz="1500" b="1" dirty="0"/>
              <a:t>success rates</a:t>
            </a:r>
            <a:r>
              <a:rPr lang="en-US" sz="1500" dirty="0"/>
              <a:t> of SpaceX launches for different </a:t>
            </a:r>
            <a:r>
              <a:rPr lang="en-US" sz="1500" b="1" dirty="0"/>
              <a:t>Orbit Types</a:t>
            </a:r>
            <a:r>
              <a:rPr lang="en-US" sz="1500" dirty="0"/>
              <a:t>.</a:t>
            </a:r>
            <a:endParaRPr lang="en-US" sz="1500" dirty="0">
              <a:cs typeface="Calibri"/>
            </a:endParaRPr>
          </a:p>
          <a:p>
            <a:r>
              <a:rPr lang="en-US" sz="1500" dirty="0"/>
              <a:t>Each bar represents an orbit type (e.g., LEO, GTO, ISS), with the height indicating the proportion of successful launches compared to total attempts for that orbit.</a:t>
            </a:r>
            <a:endParaRPr lang="en-US" sz="1500" dirty="0">
              <a:cs typeface="Calibri"/>
            </a:endParaRPr>
          </a:p>
          <a:p>
            <a:r>
              <a:rPr lang="en-US" sz="1500" dirty="0"/>
              <a:t>The chart highlights which orbit types have the highest reliability and which are more challenging for successful launches.</a:t>
            </a:r>
            <a:endParaRPr lang="en-US" sz="1500" dirty="0">
              <a:cs typeface="Calibri"/>
            </a:endParaRPr>
          </a:p>
          <a:p>
            <a:r>
              <a:rPr lang="en-US" sz="1500" dirty="0"/>
              <a:t>It helps understand the effectiveness of SpaceX's technology for various mission profiles based on orbit type.</a:t>
            </a:r>
            <a:endParaRPr lang="en-US" sz="1500" dirty="0">
              <a:cs typeface="Calibri"/>
            </a:endParaRPr>
          </a:p>
          <a:p>
            <a:pPr marL="0" indent="0">
              <a:buNone/>
            </a:pPr>
            <a:r>
              <a:rPr lang="en-US" sz="1500" b="1" dirty="0"/>
              <a:t>Supporting Text</a:t>
            </a:r>
            <a:r>
              <a:rPr lang="en-US" sz="1500" dirty="0"/>
              <a:t>:</a:t>
            </a:r>
            <a:endParaRPr lang="en-US" sz="1500" dirty="0">
              <a:cs typeface="Calibri" panose="020F0502020204030204"/>
            </a:endParaRPr>
          </a:p>
          <a:p>
            <a:r>
              <a:rPr lang="en-US" sz="1500" dirty="0"/>
              <a:t>"This chart compares the success rates of SpaceX launches across different orbit types, offering insights into how SpaceX performs in various mission profiles. Higher success rates in certain orbits may reflect advancements in technology or mission-specific optimizations."</a:t>
            </a:r>
            <a:endParaRPr lang="en-US" sz="1500" dirty="0">
              <a:cs typeface="Calibri"/>
            </a:endParaRPr>
          </a:p>
          <a:p>
            <a:pPr>
              <a:spcBef>
                <a:spcPts val="1400"/>
              </a:spcBef>
            </a:pPr>
            <a:endParaRPr lang="en-US" sz="1500"/>
          </a:p>
        </p:txBody>
      </p:sp>
      <p:pic>
        <p:nvPicPr>
          <p:cNvPr id="2" name="Imagen 1" descr="Gráfico, Gráfico de barras&#10;&#10;Descripción generada automáticamente">
            <a:extLst>
              <a:ext uri="{FF2B5EF4-FFF2-40B4-BE49-F238E27FC236}">
                <a16:creationId xmlns:a16="http://schemas.microsoft.com/office/drawing/2014/main" id="{DC5AC89B-E421-AA60-224A-8477E13DE2A7}"/>
              </a:ext>
            </a:extLst>
          </p:cNvPr>
          <p:cNvPicPr>
            <a:picLocks noChangeAspect="1"/>
          </p:cNvPicPr>
          <p:nvPr/>
        </p:nvPicPr>
        <p:blipFill>
          <a:blip r:embed="rId2"/>
          <a:srcRect l="10939" r="8249"/>
          <a:stretch/>
        </p:blipFill>
        <p:spPr>
          <a:xfrm>
            <a:off x="7675658" y="2093976"/>
            <a:ext cx="3941064" cy="4096512"/>
          </a:xfrm>
          <a:prstGeom prst="rect">
            <a:avLst/>
          </a:prstGeom>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5075537C-CA84-1446-933C-8E9D027F9201}" type="slidenum">
              <a:rPr lang="en-US" sz="1200" smtClean="0">
                <a:solidFill>
                  <a:prstClr val="black">
                    <a:tint val="75000"/>
                  </a:prstClr>
                </a:solidFill>
                <a:latin typeface="Calibri" panose="020F0502020204030204"/>
              </a:rPr>
              <a:pPr>
                <a:spcAft>
                  <a:spcPts val="600"/>
                </a:spcAft>
                <a:defRPr/>
              </a:pPr>
              <a:t>20</a:t>
            </a:fld>
            <a:endParaRPr lang="en-US" sz="1200">
              <a:solidFill>
                <a:prstClr val="black">
                  <a:tint val="75000"/>
                </a:prstClr>
              </a:solidFill>
              <a:latin typeface="Calibri" panose="020F0502020204030204"/>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572493" y="238539"/>
            <a:ext cx="11018520" cy="143441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5400">
                <a:solidFill>
                  <a:schemeClr val="tx1"/>
                </a:solidFill>
                <a:latin typeface="+mj-lt"/>
                <a:ea typeface="+mj-ea"/>
                <a:cs typeface="+mj-cs"/>
              </a:rPr>
              <a:t>Flight Number vs. Orbit Type</a:t>
            </a:r>
          </a:p>
        </p:txBody>
      </p:sp>
      <p:sp>
        <p:nvSpPr>
          <p:cNvPr id="12"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572493" y="2071316"/>
            <a:ext cx="6713552" cy="4119172"/>
          </a:xfrm>
          <a:prstGeom prst="rect">
            <a:avLst/>
          </a:prstGeom>
        </p:spPr>
        <p:txBody>
          <a:bodyPr vert="horz" lIns="91440" tIns="45720" rIns="91440" bIns="45720" rtlCol="0" anchor="t">
            <a:normAutofit/>
          </a:bodyPr>
          <a:lstStyle/>
          <a:p>
            <a:pPr marL="0" indent="0">
              <a:buNone/>
            </a:pPr>
            <a:r>
              <a:rPr lang="en-US" sz="1700" b="1" dirty="0"/>
              <a:t>Key Insights</a:t>
            </a:r>
            <a:r>
              <a:rPr lang="en-US" sz="1700" dirty="0"/>
              <a:t>:</a:t>
            </a:r>
            <a:endParaRPr lang="es-ES" dirty="0"/>
          </a:p>
          <a:p>
            <a:r>
              <a:rPr lang="en-US" sz="1700" dirty="0"/>
              <a:t>This scatter plot visualizes the relationship between </a:t>
            </a:r>
            <a:r>
              <a:rPr lang="en-US" sz="1700" b="1" dirty="0"/>
              <a:t>Flight Number</a:t>
            </a:r>
            <a:r>
              <a:rPr lang="en-US" sz="1700" dirty="0"/>
              <a:t> and </a:t>
            </a:r>
            <a:r>
              <a:rPr lang="en-US" sz="1700" b="1" dirty="0"/>
              <a:t>Orbit Type</a:t>
            </a:r>
            <a:r>
              <a:rPr lang="en-US" sz="1700" dirty="0"/>
              <a:t>.</a:t>
            </a:r>
            <a:endParaRPr lang="en-US" sz="1700" dirty="0">
              <a:cs typeface="Calibri"/>
            </a:endParaRPr>
          </a:p>
          <a:p>
            <a:r>
              <a:rPr lang="en-US" sz="1700" dirty="0"/>
              <a:t>Each point represents a SpaceX launch, with its position indicating the flight number and the orbit type achieved.</a:t>
            </a:r>
            <a:endParaRPr lang="en-US" sz="1700" dirty="0">
              <a:cs typeface="Calibri"/>
            </a:endParaRPr>
          </a:p>
          <a:p>
            <a:r>
              <a:rPr lang="en-US" sz="1700" dirty="0"/>
              <a:t>The chart helps track how </a:t>
            </a:r>
            <a:r>
              <a:rPr lang="en-US" sz="1700" b="1" dirty="0"/>
              <a:t>SpaceX</a:t>
            </a:r>
            <a:r>
              <a:rPr lang="en-US" sz="1700" dirty="0"/>
              <a:t> has deployed different </a:t>
            </a:r>
            <a:r>
              <a:rPr lang="en-US" sz="1700" b="1" dirty="0"/>
              <a:t>orbit types</a:t>
            </a:r>
            <a:r>
              <a:rPr lang="en-US" sz="1700" dirty="0"/>
              <a:t> over time, as indicated by increasing flight numbers.</a:t>
            </a:r>
            <a:endParaRPr lang="en-US" sz="1700" dirty="0">
              <a:cs typeface="Calibri"/>
            </a:endParaRPr>
          </a:p>
          <a:p>
            <a:r>
              <a:rPr lang="en-US" sz="1700" dirty="0"/>
              <a:t>It provides a view of how the company's launch frequency into various orbits has evolved and identifies trends in their mission focus.</a:t>
            </a:r>
            <a:endParaRPr lang="en-US" sz="1700" dirty="0">
              <a:cs typeface="Calibri"/>
            </a:endParaRPr>
          </a:p>
          <a:p>
            <a:pPr marL="0" indent="0">
              <a:buNone/>
            </a:pPr>
            <a:r>
              <a:rPr lang="en-US" sz="1700" b="1" dirty="0"/>
              <a:t>Supporting Text</a:t>
            </a:r>
            <a:r>
              <a:rPr lang="en-US" sz="1700" dirty="0"/>
              <a:t>:</a:t>
            </a:r>
            <a:endParaRPr lang="en-US" sz="1700" dirty="0">
              <a:cs typeface="Calibri" panose="020F0502020204030204"/>
            </a:endParaRPr>
          </a:p>
          <a:p>
            <a:r>
              <a:rPr lang="en-US" sz="1700" dirty="0"/>
              <a:t>"This scatter plot shows the distribution of SpaceX launches across different orbit types based on flight numbers, allowing us to observe how SpaceX's focus on specific orbits has developed over time."</a:t>
            </a:r>
            <a:endParaRPr lang="en-US" sz="1700" dirty="0">
              <a:cs typeface="Calibri"/>
            </a:endParaRPr>
          </a:p>
          <a:p>
            <a:pPr>
              <a:spcBef>
                <a:spcPts val="1400"/>
              </a:spcBef>
            </a:pPr>
            <a:endParaRPr lang="en-US" sz="1700"/>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5075537C-CA84-1446-933C-8E9D027F9201}" type="slidenum">
              <a:rPr lang="en-US" sz="1200" smtClean="0">
                <a:solidFill>
                  <a:prstClr val="black">
                    <a:tint val="75000"/>
                  </a:prstClr>
                </a:solidFill>
                <a:latin typeface="Calibri" panose="020F0502020204030204"/>
              </a:rPr>
              <a:pPr>
                <a:spcAft>
                  <a:spcPts val="600"/>
                </a:spcAft>
                <a:defRPr/>
              </a:pPr>
              <a:t>21</a:t>
            </a:fld>
            <a:endParaRPr lang="en-US" sz="1200">
              <a:solidFill>
                <a:prstClr val="black">
                  <a:tint val="75000"/>
                </a:prstClr>
              </a:solidFill>
              <a:latin typeface="Calibri" panose="020F0502020204030204"/>
            </a:endParaRPr>
          </a:p>
        </p:txBody>
      </p:sp>
      <p:pic>
        <p:nvPicPr>
          <p:cNvPr id="6" name="Imagen 5" descr="Gráfico, Gráfico de dispersión&#10;&#10;Descripción generada automáticamente">
            <a:extLst>
              <a:ext uri="{FF2B5EF4-FFF2-40B4-BE49-F238E27FC236}">
                <a16:creationId xmlns:a16="http://schemas.microsoft.com/office/drawing/2014/main" id="{1618C586-43F3-CB65-CAB9-539DD9B71292}"/>
              </a:ext>
            </a:extLst>
          </p:cNvPr>
          <p:cNvPicPr>
            <a:picLocks noChangeAspect="1"/>
          </p:cNvPicPr>
          <p:nvPr/>
        </p:nvPicPr>
        <p:blipFill>
          <a:blip r:embed="rId2"/>
          <a:stretch>
            <a:fillRect/>
          </a:stretch>
        </p:blipFill>
        <p:spPr>
          <a:xfrm>
            <a:off x="7185761" y="2360415"/>
            <a:ext cx="4658258" cy="3528647"/>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572493" y="238539"/>
            <a:ext cx="11018520" cy="143441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5400">
                <a:solidFill>
                  <a:schemeClr val="tx1"/>
                </a:solidFill>
                <a:latin typeface="+mj-lt"/>
                <a:ea typeface="+mj-ea"/>
                <a:cs typeface="+mj-cs"/>
              </a:rPr>
              <a:t>Payload vs. Orbit Type</a:t>
            </a:r>
          </a:p>
        </p:txBody>
      </p:sp>
      <p:sp>
        <p:nvSpPr>
          <p:cNvPr id="12"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572493" y="2071316"/>
            <a:ext cx="6713552" cy="4119172"/>
          </a:xfrm>
          <a:prstGeom prst="rect">
            <a:avLst/>
          </a:prstGeom>
        </p:spPr>
        <p:txBody>
          <a:bodyPr vert="horz" lIns="91440" tIns="45720" rIns="91440" bIns="45720" rtlCol="0" anchor="t">
            <a:normAutofit/>
          </a:bodyPr>
          <a:lstStyle/>
          <a:p>
            <a:pPr marL="0" indent="0">
              <a:buNone/>
            </a:pPr>
            <a:r>
              <a:rPr lang="en-US" sz="1700" b="1" dirty="0"/>
              <a:t>Key Insights</a:t>
            </a:r>
            <a:r>
              <a:rPr lang="en-US" sz="1700" dirty="0"/>
              <a:t>:</a:t>
            </a:r>
            <a:endParaRPr lang="es-ES"/>
          </a:p>
          <a:p>
            <a:r>
              <a:rPr lang="en-US" sz="1700" dirty="0"/>
              <a:t>This scatter plot displays the relationship between </a:t>
            </a:r>
            <a:r>
              <a:rPr lang="en-US" sz="1700" b="1" dirty="0"/>
              <a:t>Payload Mass</a:t>
            </a:r>
            <a:r>
              <a:rPr lang="en-US" sz="1700" dirty="0"/>
              <a:t> and </a:t>
            </a:r>
            <a:r>
              <a:rPr lang="en-US" sz="1700" b="1" dirty="0"/>
              <a:t>Orbit Type</a:t>
            </a:r>
            <a:r>
              <a:rPr lang="en-US" sz="1700" dirty="0"/>
              <a:t>.</a:t>
            </a:r>
          </a:p>
          <a:p>
            <a:r>
              <a:rPr lang="en-US" sz="1700" dirty="0"/>
              <a:t>Each point represents a SpaceX launch, showing how different </a:t>
            </a:r>
            <a:r>
              <a:rPr lang="en-US" sz="1700" b="1" dirty="0"/>
              <a:t>payload masses</a:t>
            </a:r>
            <a:r>
              <a:rPr lang="en-US" sz="1700" dirty="0"/>
              <a:t> were delivered to various orbit types.</a:t>
            </a:r>
          </a:p>
          <a:p>
            <a:r>
              <a:rPr lang="en-US" sz="1700" dirty="0"/>
              <a:t>The chart highlights </a:t>
            </a:r>
            <a:r>
              <a:rPr lang="en-US" sz="1700" b="1" dirty="0"/>
              <a:t>payload distribution</a:t>
            </a:r>
            <a:r>
              <a:rPr lang="en-US" sz="1700" dirty="0"/>
              <a:t> across orbit types, helping us identify which orbits typically carry larger or smaller payloads.</a:t>
            </a:r>
          </a:p>
          <a:p>
            <a:r>
              <a:rPr lang="en-US" sz="1700" dirty="0"/>
              <a:t>It also provides insight into the </a:t>
            </a:r>
            <a:r>
              <a:rPr lang="en-US" sz="1700" b="1" dirty="0"/>
              <a:t>mission types</a:t>
            </a:r>
            <a:r>
              <a:rPr lang="en-US" sz="1700" dirty="0"/>
              <a:t> and </a:t>
            </a:r>
            <a:r>
              <a:rPr lang="en-US" sz="1700" b="1" dirty="0"/>
              <a:t>payload capabilities</a:t>
            </a:r>
            <a:r>
              <a:rPr lang="en-US" sz="1700" dirty="0"/>
              <a:t> for different orbit categories.</a:t>
            </a:r>
          </a:p>
          <a:p>
            <a:pPr marL="0" indent="0">
              <a:buNone/>
            </a:pPr>
            <a:r>
              <a:rPr lang="en-US" sz="1700" b="1" dirty="0"/>
              <a:t>Supporting Text</a:t>
            </a:r>
            <a:r>
              <a:rPr lang="en-US" sz="1700" dirty="0"/>
              <a:t>:</a:t>
            </a:r>
            <a:endParaRPr lang="en-US" sz="1700" dirty="0">
              <a:cs typeface="Calibri" panose="020F0502020204030204"/>
            </a:endParaRPr>
          </a:p>
          <a:p>
            <a:r>
              <a:rPr lang="en-US" sz="1700" dirty="0"/>
              <a:t>"This plot illustrates how SpaceX has deployed payloads of varying masses into different orbit types, offering insights into the range and capacity of payloads for each orbit."</a:t>
            </a:r>
          </a:p>
          <a:p>
            <a:pPr>
              <a:spcBef>
                <a:spcPts val="1400"/>
              </a:spcBef>
            </a:pPr>
            <a:endParaRPr lang="en-US" sz="1700"/>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5075537C-CA84-1446-933C-8E9D027F9201}" type="slidenum">
              <a:rPr lang="en-US" sz="1200" smtClean="0">
                <a:solidFill>
                  <a:prstClr val="black">
                    <a:tint val="75000"/>
                  </a:prstClr>
                </a:solidFill>
                <a:latin typeface="Calibri" panose="020F0502020204030204"/>
              </a:rPr>
              <a:pPr>
                <a:spcAft>
                  <a:spcPts val="600"/>
                </a:spcAft>
                <a:defRPr/>
              </a:pPr>
              <a:t>22</a:t>
            </a:fld>
            <a:endParaRPr lang="en-US" sz="1200">
              <a:solidFill>
                <a:prstClr val="black">
                  <a:tint val="75000"/>
                </a:prstClr>
              </a:solidFill>
              <a:latin typeface="Calibri" panose="020F0502020204030204"/>
            </a:endParaRPr>
          </a:p>
        </p:txBody>
      </p:sp>
      <p:pic>
        <p:nvPicPr>
          <p:cNvPr id="6" name="Imagen 5" descr="Gráfico, Gráfico de dispersión&#10;&#10;Descripción generada automáticamente">
            <a:extLst>
              <a:ext uri="{FF2B5EF4-FFF2-40B4-BE49-F238E27FC236}">
                <a16:creationId xmlns:a16="http://schemas.microsoft.com/office/drawing/2014/main" id="{14F9E603-3514-AD05-64B4-FABBC155572F}"/>
              </a:ext>
            </a:extLst>
          </p:cNvPr>
          <p:cNvPicPr>
            <a:picLocks noChangeAspect="1"/>
          </p:cNvPicPr>
          <p:nvPr/>
        </p:nvPicPr>
        <p:blipFill>
          <a:blip r:embed="rId2"/>
          <a:stretch>
            <a:fillRect/>
          </a:stretch>
        </p:blipFill>
        <p:spPr>
          <a:xfrm>
            <a:off x="7130076" y="2251170"/>
            <a:ext cx="4838609" cy="3739322"/>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572493" y="238539"/>
            <a:ext cx="11018520" cy="143441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5400">
                <a:solidFill>
                  <a:schemeClr val="tx1"/>
                </a:solidFill>
                <a:latin typeface="+mj-lt"/>
                <a:ea typeface="+mj-ea"/>
                <a:cs typeface="+mj-cs"/>
              </a:rPr>
              <a:t>Launch Success Yearly Trend</a:t>
            </a:r>
          </a:p>
        </p:txBody>
      </p:sp>
      <p:sp>
        <p:nvSpPr>
          <p:cNvPr id="12"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572493" y="2071316"/>
            <a:ext cx="6713552" cy="4119172"/>
          </a:xfrm>
          <a:prstGeom prst="rect">
            <a:avLst/>
          </a:prstGeom>
        </p:spPr>
        <p:txBody>
          <a:bodyPr vert="horz" lIns="91440" tIns="45720" rIns="91440" bIns="45720" rtlCol="0" anchor="t">
            <a:normAutofit/>
          </a:bodyPr>
          <a:lstStyle/>
          <a:p>
            <a:pPr marL="0" indent="0">
              <a:buNone/>
            </a:pPr>
            <a:r>
              <a:rPr lang="en-US" sz="2200" b="1" dirty="0"/>
              <a:t>Query Result</a:t>
            </a:r>
            <a:r>
              <a:rPr lang="en-US" sz="2200" dirty="0"/>
              <a:t>:</a:t>
            </a:r>
            <a:endParaRPr lang="es-ES" dirty="0"/>
          </a:p>
          <a:p>
            <a:r>
              <a:rPr lang="en-US" sz="2200" dirty="0"/>
              <a:t>Displays the </a:t>
            </a:r>
            <a:r>
              <a:rPr lang="en-US" sz="2200" b="1" dirty="0"/>
              <a:t>number of successful launches</a:t>
            </a:r>
            <a:r>
              <a:rPr lang="en-US" sz="2200" dirty="0"/>
              <a:t> per year.</a:t>
            </a:r>
            <a:endParaRPr lang="en-US" sz="2200" dirty="0">
              <a:cs typeface="Calibri"/>
            </a:endParaRPr>
          </a:p>
          <a:p>
            <a:r>
              <a:rPr lang="en-US" sz="2200" dirty="0"/>
              <a:t>Shows a </a:t>
            </a:r>
            <a:r>
              <a:rPr lang="en-US" sz="2200" b="1" dirty="0"/>
              <a:t>consistent upward trend</a:t>
            </a:r>
            <a:r>
              <a:rPr lang="en-US" sz="2200" dirty="0"/>
              <a:t> in success rates.</a:t>
            </a:r>
            <a:endParaRPr lang="en-US" sz="2200" dirty="0">
              <a:cs typeface="Calibri"/>
            </a:endParaRPr>
          </a:p>
          <a:p>
            <a:pPr marL="0" indent="0">
              <a:buNone/>
            </a:pPr>
            <a:r>
              <a:rPr lang="en-US" sz="2200" b="1" dirty="0"/>
              <a:t>Supporting Text</a:t>
            </a:r>
            <a:r>
              <a:rPr lang="en-US" sz="2200" dirty="0"/>
              <a:t>:</a:t>
            </a:r>
            <a:endParaRPr lang="en-US" sz="2200" dirty="0">
              <a:cs typeface="Calibri" panose="020F0502020204030204"/>
            </a:endParaRPr>
          </a:p>
          <a:p>
            <a:r>
              <a:rPr lang="en-US" sz="2200" dirty="0"/>
              <a:t>"The increase in successful launches reflects </a:t>
            </a:r>
            <a:r>
              <a:rPr lang="en-US" sz="2200" b="1" dirty="0"/>
              <a:t>SpaceX’s technological advancements</a:t>
            </a:r>
            <a:r>
              <a:rPr lang="en-US" sz="2200" dirty="0"/>
              <a:t> and </a:t>
            </a:r>
            <a:r>
              <a:rPr lang="en-US" sz="2200" b="1" dirty="0"/>
              <a:t>mission reliability</a:t>
            </a:r>
            <a:r>
              <a:rPr lang="en-US" sz="2200" dirty="0"/>
              <a:t>. Key milestones include the development of </a:t>
            </a:r>
            <a:r>
              <a:rPr lang="en-US" sz="2200" b="1" dirty="0"/>
              <a:t>reusable rockets</a:t>
            </a:r>
            <a:r>
              <a:rPr lang="en-US" sz="2200" dirty="0"/>
              <a:t> and securing </a:t>
            </a:r>
            <a:r>
              <a:rPr lang="en-US" sz="2200" b="1" dirty="0"/>
              <a:t>government and commercial contracts</a:t>
            </a:r>
            <a:r>
              <a:rPr lang="en-US" sz="2200" dirty="0"/>
              <a:t>."</a:t>
            </a:r>
            <a:endParaRPr lang="en-US" sz="2200" dirty="0">
              <a:cs typeface="Calibri"/>
            </a:endParaRPr>
          </a:p>
          <a:p>
            <a:endParaRPr lang="en-US" sz="2200"/>
          </a:p>
          <a:p>
            <a:pPr>
              <a:spcBef>
                <a:spcPts val="1400"/>
              </a:spcBef>
            </a:pPr>
            <a:endParaRPr lang="en-US" sz="2200"/>
          </a:p>
        </p:txBody>
      </p:sp>
      <p:pic>
        <p:nvPicPr>
          <p:cNvPr id="2" name="Imagen 1" descr="Gráfico, Gráfico de líneas&#10;&#10;Descripción generada automáticamente">
            <a:extLst>
              <a:ext uri="{FF2B5EF4-FFF2-40B4-BE49-F238E27FC236}">
                <a16:creationId xmlns:a16="http://schemas.microsoft.com/office/drawing/2014/main" id="{C3725711-1BE3-8EF5-20C7-081762C2BC0F}"/>
              </a:ext>
            </a:extLst>
          </p:cNvPr>
          <p:cNvPicPr>
            <a:picLocks noChangeAspect="1"/>
          </p:cNvPicPr>
          <p:nvPr/>
        </p:nvPicPr>
        <p:blipFill>
          <a:blip r:embed="rId2"/>
          <a:srcRect l="15356" r="23315" b="2"/>
          <a:stretch/>
        </p:blipFill>
        <p:spPr>
          <a:xfrm>
            <a:off x="7675658" y="2093976"/>
            <a:ext cx="3941064" cy="4096512"/>
          </a:xfrm>
          <a:prstGeom prst="rect">
            <a:avLst/>
          </a:prstGeom>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5075537C-CA84-1446-933C-8E9D027F9201}" type="slidenum">
              <a:rPr lang="en-US" sz="1200" smtClean="0">
                <a:solidFill>
                  <a:prstClr val="black">
                    <a:tint val="75000"/>
                  </a:prstClr>
                </a:solidFill>
                <a:latin typeface="Calibri" panose="020F0502020204030204"/>
              </a:rPr>
              <a:pPr>
                <a:spcAft>
                  <a:spcPts val="600"/>
                </a:spcAft>
                <a:defRPr/>
              </a:pPr>
              <a:t>23</a:t>
            </a:fld>
            <a:endParaRPr lang="en-US" sz="1200">
              <a:solidFill>
                <a:prstClr val="black">
                  <a:tint val="75000"/>
                </a:prstClr>
              </a:solidFill>
              <a:latin typeface="Calibri" panose="020F0502020204030204"/>
            </a:endParaRPr>
          </a:p>
        </p:txBody>
      </p:sp>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572493" y="238539"/>
            <a:ext cx="11018520" cy="143441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4800" dirty="0">
                <a:solidFill>
                  <a:schemeClr val="tx1"/>
                </a:solidFill>
                <a:latin typeface="+mj-lt"/>
                <a:ea typeface="+mj-ea"/>
                <a:cs typeface="+mj-cs"/>
              </a:rPr>
              <a:t>All Launch Site Names</a:t>
            </a:r>
            <a:endParaRPr lang="en-US" sz="4800" dirty="0">
              <a:solidFill>
                <a:schemeClr val="tx1"/>
              </a:solidFill>
              <a:latin typeface="+mj-lt"/>
              <a:ea typeface="+mj-ea"/>
              <a:cs typeface="Calibri Light"/>
            </a:endParaRPr>
          </a:p>
        </p:txBody>
      </p:sp>
      <p:sp>
        <p:nvSpPr>
          <p:cNvPr id="12"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572493" y="2071316"/>
            <a:ext cx="6713552" cy="4119172"/>
          </a:xfrm>
          <a:prstGeom prst="rect">
            <a:avLst/>
          </a:prstGeom>
        </p:spPr>
        <p:txBody>
          <a:bodyPr vert="horz" lIns="91440" tIns="45720" rIns="91440" bIns="45720" rtlCol="0" anchor="t">
            <a:normAutofit/>
          </a:bodyPr>
          <a:lstStyle/>
          <a:p>
            <a:pPr marL="0" indent="0">
              <a:buNone/>
            </a:pPr>
            <a:r>
              <a:rPr lang="en-US" sz="2000" b="1" dirty="0"/>
              <a:t>Query Result</a:t>
            </a:r>
            <a:r>
              <a:rPr lang="en-US" sz="2000" dirty="0"/>
              <a:t>:</a:t>
            </a:r>
            <a:endParaRPr lang="en-US" sz="2000" dirty="0">
              <a:cs typeface="Calibri"/>
            </a:endParaRPr>
          </a:p>
          <a:p>
            <a:pPr>
              <a:buFont typeface="Arial"/>
            </a:pPr>
            <a:r>
              <a:rPr lang="en-US" sz="2000" dirty="0"/>
              <a:t>Identified </a:t>
            </a:r>
            <a:r>
              <a:rPr lang="en-US" sz="2000" b="1" dirty="0"/>
              <a:t>four unique launch sites</a:t>
            </a:r>
            <a:r>
              <a:rPr lang="en-US" sz="2000" dirty="0"/>
              <a:t> used by SpaceX.</a:t>
            </a:r>
            <a:endParaRPr lang="en-US" sz="2000" dirty="0">
              <a:cs typeface="Calibri"/>
            </a:endParaRPr>
          </a:p>
          <a:p>
            <a:pPr marL="0" indent="0">
              <a:buNone/>
            </a:pPr>
            <a:r>
              <a:rPr lang="en-US" sz="2000" b="1" dirty="0"/>
              <a:t>Supporting Text</a:t>
            </a:r>
            <a:r>
              <a:rPr lang="en-US" sz="2000" dirty="0"/>
              <a:t>:</a:t>
            </a:r>
            <a:endParaRPr lang="en-US" sz="2000" dirty="0">
              <a:cs typeface="Calibri" panose="020F0502020204030204"/>
            </a:endParaRPr>
          </a:p>
          <a:p>
            <a:pPr>
              <a:buFont typeface="Arial"/>
            </a:pPr>
            <a:r>
              <a:rPr lang="en-US" sz="2000" dirty="0"/>
              <a:t>"These sites are strategically located to support various orbital trajectories and mission requirements. Key locations include Cape Canaveral and Vandenberg, vital for launching into different orbits."</a:t>
            </a:r>
          </a:p>
          <a:p>
            <a:pPr marL="0" indent="0">
              <a:buNone/>
            </a:pPr>
            <a:endParaRPr lang="en-US" sz="2200" dirty="0">
              <a:cs typeface="Calibri"/>
            </a:endParaRPr>
          </a:p>
          <a:p>
            <a:endParaRPr lang="en-US" sz="2200"/>
          </a:p>
          <a:p>
            <a:pPr>
              <a:spcBef>
                <a:spcPts val="1400"/>
              </a:spcBef>
            </a:pPr>
            <a:endParaRPr lang="en-US" sz="2200"/>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5075537C-CA84-1446-933C-8E9D027F9201}" type="slidenum">
              <a:rPr lang="en-US" sz="1200" smtClean="0">
                <a:solidFill>
                  <a:prstClr val="black">
                    <a:tint val="75000"/>
                  </a:prstClr>
                </a:solidFill>
                <a:latin typeface="Calibri" panose="020F0502020204030204"/>
              </a:rPr>
              <a:pPr>
                <a:spcAft>
                  <a:spcPts val="600"/>
                </a:spcAft>
                <a:defRPr/>
              </a:pPr>
              <a:t>24</a:t>
            </a:fld>
            <a:endParaRPr lang="en-US" sz="1200">
              <a:solidFill>
                <a:prstClr val="black">
                  <a:tint val="75000"/>
                </a:prstClr>
              </a:solidFill>
              <a:latin typeface="Calibri" panose="020F0502020204030204"/>
            </a:endParaRPr>
          </a:p>
        </p:txBody>
      </p:sp>
      <p:pic>
        <p:nvPicPr>
          <p:cNvPr id="6" name="Imagen 5" descr="Tabla&#10;&#10;Descripción generada automáticamente">
            <a:extLst>
              <a:ext uri="{FF2B5EF4-FFF2-40B4-BE49-F238E27FC236}">
                <a16:creationId xmlns:a16="http://schemas.microsoft.com/office/drawing/2014/main" id="{C838C495-DE9E-4D68-94D2-958B6B0EAAD4}"/>
              </a:ext>
            </a:extLst>
          </p:cNvPr>
          <p:cNvPicPr>
            <a:picLocks noChangeAspect="1"/>
          </p:cNvPicPr>
          <p:nvPr/>
        </p:nvPicPr>
        <p:blipFill>
          <a:blip r:embed="rId2"/>
          <a:stretch>
            <a:fillRect/>
          </a:stretch>
        </p:blipFill>
        <p:spPr>
          <a:xfrm>
            <a:off x="7292112" y="2074253"/>
            <a:ext cx="4066170" cy="2404694"/>
          </a:xfrm>
          <a:prstGeom prst="rect">
            <a:avLst/>
          </a:prstGeom>
        </p:spPr>
      </p:pic>
    </p:spTree>
    <p:extLst>
      <p:ext uri="{BB962C8B-B14F-4D97-AF65-F5344CB8AC3E}">
        <p14:creationId xmlns:p14="http://schemas.microsoft.com/office/powerpoint/2010/main" val="16231263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5400" kern="1200">
                <a:solidFill>
                  <a:schemeClr val="tx1"/>
                </a:solidFill>
                <a:latin typeface="+mj-lt"/>
                <a:ea typeface="+mj-ea"/>
                <a:cs typeface="+mj-cs"/>
              </a:rPr>
              <a:t>Launch Site Names Begin with 'CCA'</a:t>
            </a:r>
          </a:p>
        </p:txBody>
      </p:sp>
      <p:sp>
        <p:nvSpPr>
          <p:cNvPr id="12"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929384"/>
            <a:ext cx="10515600" cy="4251960"/>
          </a:xfrm>
          <a:prstGeom prst="rect">
            <a:avLst/>
          </a:prstGeom>
        </p:spPr>
        <p:txBody>
          <a:bodyPr vert="horz" lIns="91440" tIns="45720" rIns="91440" bIns="45720" rtlCol="0" anchor="t">
            <a:normAutofit/>
          </a:bodyPr>
          <a:lstStyle/>
          <a:p>
            <a:pPr marL="0" indent="0">
              <a:buNone/>
            </a:pPr>
            <a:r>
              <a:rPr lang="en-US" sz="2200" b="1"/>
              <a:t>Query Result:</a:t>
            </a:r>
            <a:endParaRPr lang="en-US" sz="2200">
              <a:cs typeface="Calibri" panose="020F0502020204030204"/>
            </a:endParaRPr>
          </a:p>
          <a:p>
            <a:r>
              <a:rPr lang="en-US" sz="2200" dirty="0"/>
              <a:t>The query results display 5 records where the launch site names start with 'CCA'. These launch sites include variations of the Cape Canaveral Air Force Station, demonstrating that a majority of SpaceX launches are conducted from Cape Canaveral.</a:t>
            </a:r>
            <a:endParaRPr lang="en-US" sz="2200" dirty="0">
              <a:cs typeface="Calibri"/>
            </a:endParaRPr>
          </a:p>
          <a:p>
            <a:pPr marL="0" indent="0">
              <a:buNone/>
            </a:pPr>
            <a:r>
              <a:rPr lang="en-US" sz="2200" b="1"/>
              <a:t>Supporting Text:</a:t>
            </a:r>
            <a:endParaRPr lang="en-US" sz="2200">
              <a:cs typeface="Calibri" panose="020F0502020204030204"/>
            </a:endParaRPr>
          </a:p>
          <a:p>
            <a:r>
              <a:rPr lang="en-US" sz="2200" dirty="0"/>
              <a:t>"Out of all the launch sites, several are associated with Cape Canaveral, an essential location for space launches in the United States. The data retrieved shows launches from sites like CCAFS LC-40, which has been pivotal for SpaceX missions, offering proximity to the Atlantic Ocean for safe launches."</a:t>
            </a:r>
            <a:endParaRPr lang="en-US" sz="2200" dirty="0">
              <a:cs typeface="Calibri"/>
            </a:endParaRP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25</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93662" y="386930"/>
            <a:ext cx="10066122" cy="129844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800" kern="1200">
                <a:solidFill>
                  <a:schemeClr val="tx1"/>
                </a:solidFill>
                <a:latin typeface="+mj-lt"/>
                <a:ea typeface="+mj-ea"/>
                <a:cs typeface="+mj-cs"/>
              </a:rPr>
              <a:t>Total Payload Mass</a:t>
            </a:r>
          </a:p>
        </p:txBody>
      </p:sp>
      <p:sp>
        <p:nvSpPr>
          <p:cNvPr id="23" name="Rectangle 22">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93661" y="2599509"/>
            <a:ext cx="4530898" cy="3639450"/>
          </a:xfrm>
          <a:prstGeom prst="rect">
            <a:avLst/>
          </a:prstGeom>
        </p:spPr>
        <p:txBody>
          <a:bodyPr vert="horz" lIns="91440" tIns="45720" rIns="91440" bIns="45720" rtlCol="0" anchor="ctr">
            <a:normAutofit/>
          </a:bodyPr>
          <a:lstStyle/>
          <a:p>
            <a:pPr marL="0" indent="0">
              <a:buNone/>
            </a:pPr>
            <a:r>
              <a:rPr lang="en-US" sz="1600" b="1" dirty="0"/>
              <a:t>Query Result:</a:t>
            </a:r>
            <a:endParaRPr lang="en-US" sz="1600" dirty="0">
              <a:cs typeface="Calibri" panose="020F0502020204030204"/>
            </a:endParaRPr>
          </a:p>
          <a:p>
            <a:r>
              <a:rPr lang="en-US" sz="1600" dirty="0"/>
              <a:t>The query results display the total payload mass carried by boosters launched by NASA. This includes all the payloads from missions associated with NASA, showing their significant contribution to SpaceX's launches over the years. </a:t>
            </a:r>
            <a:endParaRPr lang="en-US" sz="1600" dirty="0">
              <a:cs typeface="Calibri"/>
            </a:endParaRPr>
          </a:p>
          <a:p>
            <a:pPr marL="0" indent="0">
              <a:buNone/>
            </a:pPr>
            <a:r>
              <a:rPr lang="en-US" sz="1600" b="1" dirty="0"/>
              <a:t>Supporting Text:</a:t>
            </a:r>
            <a:endParaRPr lang="en-US" sz="1600">
              <a:cs typeface="Calibri" panose="020F0502020204030204"/>
            </a:endParaRPr>
          </a:p>
          <a:p>
            <a:r>
              <a:rPr lang="en-US" sz="1600" dirty="0"/>
              <a:t>"The data highlights NASA's (</a:t>
            </a:r>
            <a:r>
              <a:rPr lang="en-US" sz="1600" dirty="0">
                <a:ea typeface="+mn-lt"/>
                <a:cs typeface="+mn-lt"/>
              </a:rPr>
              <a:t>KSC LC-39A) </a:t>
            </a:r>
            <a:r>
              <a:rPr lang="en-US" sz="1600" dirty="0"/>
              <a:t>pivotal role in SpaceX missions, with substantial payloads transported across multiple launches. By analyzing this data, we can appreciate the scale of NASA's contribution to space exploration, particularly in cargo resupply and other critical missions."</a:t>
            </a:r>
            <a:endParaRPr lang="en-US" sz="1600" dirty="0">
              <a:cs typeface="Calibri"/>
            </a:endParaRPr>
          </a:p>
          <a:p>
            <a:pPr>
              <a:spcBef>
                <a:spcPts val="1400"/>
              </a:spcBef>
            </a:pPr>
            <a:endParaRPr lang="en-US" sz="1600"/>
          </a:p>
        </p:txBody>
      </p:sp>
      <p:pic>
        <p:nvPicPr>
          <p:cNvPr id="18" name="Graphic 17">
            <a:extLst>
              <a:ext uri="{FF2B5EF4-FFF2-40B4-BE49-F238E27FC236}">
                <a16:creationId xmlns:a16="http://schemas.microsoft.com/office/drawing/2014/main" id="{D03B08F8-C55D-A08E-16E4-8F2C11CD1712}"/>
              </a:ext>
            </a:extLst>
          </p:cNvPr>
          <p:cNvPicPr>
            <a:picLocks noChangeAspect="1"/>
          </p:cNvPicPr>
          <p:nvPr/>
        </p:nvPicPr>
        <p:blipFill>
          <a:blip r:embed="rId2"/>
          <a:stretch>
            <a:fillRect/>
          </a:stretch>
        </p:blipFill>
        <p:spPr>
          <a:xfrm>
            <a:off x="5316563" y="2784123"/>
            <a:ext cx="6082305" cy="2997277"/>
          </a:xfrm>
          <a:prstGeom prst="rect">
            <a:avLst/>
          </a:prstGeom>
        </p:spPr>
      </p:pic>
      <p:sp>
        <p:nvSpPr>
          <p:cNvPr id="27" name="Rectangle 26">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26</a:t>
            </a:fld>
            <a:endParaRPr lang="en-US" sz="1200">
              <a:solidFill>
                <a:schemeClr val="tx1">
                  <a:tint val="75000"/>
                </a:schemeClr>
              </a:solidFill>
              <a:latin typeface="+mn-lt"/>
            </a:endParaRPr>
          </a:p>
        </p:txBody>
      </p:sp>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93662" y="386930"/>
            <a:ext cx="10066122" cy="129844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800" kern="1200">
                <a:solidFill>
                  <a:schemeClr val="tx1"/>
                </a:solidFill>
                <a:latin typeface="+mj-lt"/>
                <a:ea typeface="+mj-ea"/>
                <a:cs typeface="+mj-cs"/>
              </a:rPr>
              <a:t>Average Payload Mass by F9 v1.1</a:t>
            </a:r>
          </a:p>
        </p:txBody>
      </p:sp>
      <p:sp>
        <p:nvSpPr>
          <p:cNvPr id="12" name="Rectangle 11">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93661" y="2599509"/>
            <a:ext cx="4530898" cy="3639450"/>
          </a:xfrm>
          <a:prstGeom prst="rect">
            <a:avLst/>
          </a:prstGeom>
        </p:spPr>
        <p:txBody>
          <a:bodyPr vert="horz" lIns="91440" tIns="45720" rIns="91440" bIns="45720" rtlCol="0" anchor="ctr">
            <a:normAutofit/>
          </a:bodyPr>
          <a:lstStyle/>
          <a:p>
            <a:pPr marL="0" indent="0">
              <a:buNone/>
            </a:pPr>
            <a:r>
              <a:rPr lang="en-US" sz="1600" b="1" dirty="0"/>
              <a:t>Query Result:</a:t>
            </a:r>
            <a:endParaRPr lang="en-US" sz="1600">
              <a:cs typeface="Calibri" panose="020F0502020204030204"/>
            </a:endParaRPr>
          </a:p>
          <a:p>
            <a:r>
              <a:rPr lang="en-US" sz="1600" dirty="0"/>
              <a:t>The query result shows the average payload mass carried by booster version F9 v1.1 is approximately </a:t>
            </a:r>
            <a:r>
              <a:rPr lang="en-US" sz="1600" b="1" dirty="0"/>
              <a:t>2928.4 kg</a:t>
            </a:r>
            <a:r>
              <a:rPr lang="en-US" sz="1600" dirty="0"/>
              <a:t>. This value represents the typical payload capacity for missions using this version of the Falcon 9 rocket.</a:t>
            </a:r>
            <a:endParaRPr lang="en-US" sz="1600" dirty="0">
              <a:cs typeface="Calibri"/>
            </a:endParaRPr>
          </a:p>
          <a:p>
            <a:pPr marL="0" indent="0">
              <a:buNone/>
            </a:pPr>
            <a:r>
              <a:rPr lang="en-US" sz="1600" b="1" dirty="0"/>
              <a:t>Supporting Text:</a:t>
            </a:r>
            <a:endParaRPr lang="en-US" sz="1600" dirty="0">
              <a:cs typeface="Calibri" panose="020F0502020204030204"/>
            </a:endParaRPr>
          </a:p>
          <a:p>
            <a:r>
              <a:rPr lang="en-US" sz="1600" dirty="0"/>
              <a:t>"The F9 v1.1 booster version, introduced with significant improvements over its predecessor, demonstrated an average payload mass of 2928.4 kg, highlighting its capability in handling medium-weight missions efficiently. This booster played a crucial role in SpaceX’s early orbital success."</a:t>
            </a:r>
            <a:endParaRPr lang="en-US" sz="1600" dirty="0">
              <a:cs typeface="Calibri"/>
            </a:endParaRPr>
          </a:p>
          <a:p>
            <a:pPr>
              <a:spcBef>
                <a:spcPts val="1400"/>
              </a:spcBef>
            </a:pPr>
            <a:endParaRPr lang="en-US" sz="1600"/>
          </a:p>
        </p:txBody>
      </p:sp>
      <p:pic>
        <p:nvPicPr>
          <p:cNvPr id="2" name="Imagen 1">
            <a:extLst>
              <a:ext uri="{FF2B5EF4-FFF2-40B4-BE49-F238E27FC236}">
                <a16:creationId xmlns:a16="http://schemas.microsoft.com/office/drawing/2014/main" id="{7EDF8AAB-B73C-B001-EF7C-87B9CF73A7F5}"/>
              </a:ext>
            </a:extLst>
          </p:cNvPr>
          <p:cNvPicPr>
            <a:picLocks noChangeAspect="1"/>
          </p:cNvPicPr>
          <p:nvPr/>
        </p:nvPicPr>
        <p:blipFill>
          <a:blip r:embed="rId2"/>
          <a:stretch>
            <a:fillRect/>
          </a:stretch>
        </p:blipFill>
        <p:spPr>
          <a:xfrm>
            <a:off x="5911532" y="3555959"/>
            <a:ext cx="5150277" cy="1570835"/>
          </a:xfrm>
          <a:prstGeom prst="rect">
            <a:avLst/>
          </a:prstGeom>
        </p:spPr>
      </p:pic>
      <p:sp>
        <p:nvSpPr>
          <p:cNvPr id="16" name="Rectangle 15">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27</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93662" y="386930"/>
            <a:ext cx="10066122" cy="129844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800" kern="1200">
                <a:solidFill>
                  <a:schemeClr val="tx1"/>
                </a:solidFill>
                <a:latin typeface="+mj-lt"/>
                <a:ea typeface="+mj-ea"/>
                <a:cs typeface="+mj-cs"/>
              </a:rPr>
              <a:t>First Successful Ground Landing Date</a:t>
            </a:r>
          </a:p>
        </p:txBody>
      </p:sp>
      <p:sp>
        <p:nvSpPr>
          <p:cNvPr id="12" name="Rectangle 11">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93661" y="2599509"/>
            <a:ext cx="4530898" cy="3639450"/>
          </a:xfrm>
          <a:prstGeom prst="rect">
            <a:avLst/>
          </a:prstGeom>
        </p:spPr>
        <p:txBody>
          <a:bodyPr vert="horz" lIns="91440" tIns="45720" rIns="91440" bIns="45720" rtlCol="0" anchor="ctr">
            <a:normAutofit/>
          </a:bodyPr>
          <a:lstStyle/>
          <a:p>
            <a:pPr marL="0" indent="0">
              <a:buNone/>
            </a:pPr>
            <a:r>
              <a:rPr lang="en-US" sz="1600" b="1" dirty="0"/>
              <a:t>Query Result:</a:t>
            </a:r>
            <a:endParaRPr lang="en-US" sz="1600" dirty="0">
              <a:cs typeface="Calibri" panose="020F0502020204030204"/>
            </a:endParaRPr>
          </a:p>
          <a:p>
            <a:r>
              <a:rPr lang="en-US" sz="1600" dirty="0"/>
              <a:t>The query results indicate that the first successful landing on a ground pad occurred on </a:t>
            </a:r>
            <a:r>
              <a:rPr lang="en-US" sz="1600" b="1" dirty="0"/>
              <a:t>December 22, 2015</a:t>
            </a:r>
            <a:r>
              <a:rPr lang="en-US" sz="1600" dirty="0"/>
              <a:t>. This milestone is significant as it marked the beginning of SpaceX's successful attempts to recover and reuse its boosters.</a:t>
            </a:r>
            <a:endParaRPr lang="en-US" sz="1600" dirty="0">
              <a:cs typeface="Calibri"/>
            </a:endParaRPr>
          </a:p>
          <a:p>
            <a:pPr marL="0" indent="0">
              <a:buNone/>
            </a:pPr>
            <a:r>
              <a:rPr lang="en-US" sz="1600" b="1" dirty="0"/>
              <a:t>Supporting Text:</a:t>
            </a:r>
            <a:endParaRPr lang="en-US" sz="1600" dirty="0">
              <a:cs typeface="Calibri" panose="020F0502020204030204"/>
            </a:endParaRPr>
          </a:p>
          <a:p>
            <a:r>
              <a:rPr lang="en-US" sz="1600" dirty="0"/>
              <a:t>"The first successful ground landing represents a critical achievement in space travel, where SpaceX demonstrated the feasibility of reusing rockets. This not only reduces costs but also revolutionizes spaceflight by enabling rapid reusability of launch vehicles, a goal set by SpaceX for long-term space exploration."</a:t>
            </a:r>
            <a:endParaRPr lang="en-US" sz="1600" dirty="0">
              <a:cs typeface="Calibri"/>
            </a:endParaRPr>
          </a:p>
          <a:p>
            <a:pPr marL="0">
              <a:spcBef>
                <a:spcPts val="1400"/>
              </a:spcBef>
            </a:pPr>
            <a:endParaRPr lang="en-US" sz="1600"/>
          </a:p>
        </p:txBody>
      </p:sp>
      <p:pic>
        <p:nvPicPr>
          <p:cNvPr id="2" name="Imagen 1" descr="Gráfico, Gráfico de líneas&#10;&#10;Descripción generada automáticamente">
            <a:extLst>
              <a:ext uri="{FF2B5EF4-FFF2-40B4-BE49-F238E27FC236}">
                <a16:creationId xmlns:a16="http://schemas.microsoft.com/office/drawing/2014/main" id="{FE56D9B5-CAFA-DE6D-8F3B-4CB409C0E0CD}"/>
              </a:ext>
            </a:extLst>
          </p:cNvPr>
          <p:cNvPicPr>
            <a:picLocks noChangeAspect="1"/>
          </p:cNvPicPr>
          <p:nvPr/>
        </p:nvPicPr>
        <p:blipFill>
          <a:blip r:embed="rId2"/>
          <a:stretch>
            <a:fillRect/>
          </a:stretch>
        </p:blipFill>
        <p:spPr>
          <a:xfrm>
            <a:off x="5911532" y="2699726"/>
            <a:ext cx="5150277" cy="3283301"/>
          </a:xfrm>
          <a:prstGeom prst="rect">
            <a:avLst/>
          </a:prstGeom>
        </p:spPr>
      </p:pic>
      <p:sp>
        <p:nvSpPr>
          <p:cNvPr id="16" name="Rectangle 15">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28</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93662" y="386930"/>
            <a:ext cx="10066122" cy="1298448"/>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800" dirty="0">
                <a:solidFill>
                  <a:schemeClr val="tx1"/>
                </a:solidFill>
                <a:latin typeface="Calibri Light"/>
                <a:ea typeface="+mj-ea"/>
                <a:cs typeface="Calibri Light"/>
              </a:rPr>
              <a:t>Successful Drone Ship </a:t>
            </a:r>
            <a:r>
              <a:rPr lang="en-US" sz="4800" kern="1200" dirty="0">
                <a:solidFill>
                  <a:schemeClr val="tx1"/>
                </a:solidFill>
                <a:latin typeface="Calibri Light"/>
                <a:ea typeface="+mj-ea"/>
                <a:cs typeface="Calibri Light"/>
              </a:rPr>
              <a:t>Landing </a:t>
            </a:r>
            <a:r>
              <a:rPr lang="en-US" sz="4800" dirty="0">
                <a:solidFill>
                  <a:schemeClr val="tx1"/>
                </a:solidFill>
                <a:latin typeface="Calibri Light"/>
                <a:ea typeface="+mj-ea"/>
                <a:cs typeface="Calibri Light"/>
              </a:rPr>
              <a:t>with Payload between 4000 and 6000 </a:t>
            </a:r>
            <a:endParaRPr lang="es-ES" sz="4800">
              <a:solidFill>
                <a:schemeClr val="tx1"/>
              </a:solidFill>
              <a:latin typeface="Calibri Light"/>
              <a:ea typeface="+mj-ea"/>
              <a:cs typeface="Calibri Light"/>
            </a:endParaRPr>
          </a:p>
        </p:txBody>
      </p:sp>
      <p:sp>
        <p:nvSpPr>
          <p:cNvPr id="12" name="Rectangle 11">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93661" y="2599509"/>
            <a:ext cx="4530898" cy="3639450"/>
          </a:xfrm>
          <a:prstGeom prst="rect">
            <a:avLst/>
          </a:prstGeom>
        </p:spPr>
        <p:txBody>
          <a:bodyPr vert="horz" lIns="91440" tIns="45720" rIns="91440" bIns="45720" rtlCol="0" anchor="ctr">
            <a:normAutofit fontScale="92500" lnSpcReduction="20000"/>
          </a:bodyPr>
          <a:lstStyle/>
          <a:p>
            <a:pPr marL="0" indent="0">
              <a:buNone/>
            </a:pPr>
            <a:r>
              <a:rPr lang="en-US" sz="1700" b="1" dirty="0"/>
              <a:t>Query Result:</a:t>
            </a:r>
            <a:endParaRPr lang="en-US" sz="1700">
              <a:cs typeface="Calibri" panose="020F0502020204030204"/>
            </a:endParaRPr>
          </a:p>
          <a:p>
            <a:pPr>
              <a:buFont typeface="Arial"/>
            </a:pPr>
            <a:r>
              <a:rPr lang="en-US" sz="1700" dirty="0"/>
              <a:t>The query result shows a list of boosters that successfully landed on a drone ship and carried a payload mass between 4000 and 6000 kg. These boosters include specific versions of the Falcon 9, demonstrating SpaceX's capability to land heavy payloads on drone ships, enabling more efficient space operations.</a:t>
            </a:r>
            <a:endParaRPr lang="en-US" sz="1700">
              <a:cs typeface="Calibri"/>
            </a:endParaRPr>
          </a:p>
          <a:p>
            <a:pPr marL="0" indent="0">
              <a:buNone/>
            </a:pPr>
            <a:r>
              <a:rPr lang="en-US" sz="1700" b="1" dirty="0"/>
              <a:t>Supporting Text:</a:t>
            </a:r>
            <a:endParaRPr lang="en-US" sz="1700">
              <a:cs typeface="Calibri" panose="020F0502020204030204"/>
            </a:endParaRPr>
          </a:p>
          <a:p>
            <a:pPr>
              <a:buFont typeface="Arial"/>
            </a:pPr>
            <a:r>
              <a:rPr lang="en-US" sz="1700" dirty="0"/>
              <a:t>"SpaceX's ability to land boosters on drone ships while carrying significant payloads, such as between 4000 and 6000 kg, showcases their technological advancements. These successful landings allow for greater flexibility in launch and recovery operations, further contributing to reducing space mission costs and advancing space travel efficiency."</a:t>
            </a:r>
            <a:endParaRPr lang="en-US" sz="1700" dirty="0">
              <a:cs typeface="Calibri"/>
            </a:endParaRPr>
          </a:p>
          <a:p>
            <a:pPr marL="0">
              <a:spcBef>
                <a:spcPts val="1400"/>
              </a:spcBef>
            </a:pPr>
            <a:endParaRPr lang="en-US" sz="1600"/>
          </a:p>
        </p:txBody>
      </p:sp>
      <p:pic>
        <p:nvPicPr>
          <p:cNvPr id="2" name="Imagen 1">
            <a:extLst>
              <a:ext uri="{FF2B5EF4-FFF2-40B4-BE49-F238E27FC236}">
                <a16:creationId xmlns:a16="http://schemas.microsoft.com/office/drawing/2014/main" id="{FE56D9B5-CAFA-DE6D-8F3B-4CB409C0E0CD}"/>
              </a:ext>
            </a:extLst>
          </p:cNvPr>
          <p:cNvPicPr>
            <a:picLocks noChangeAspect="1"/>
          </p:cNvPicPr>
          <p:nvPr/>
        </p:nvPicPr>
        <p:blipFill>
          <a:blip r:embed="rId2"/>
          <a:stretch>
            <a:fillRect/>
          </a:stretch>
        </p:blipFill>
        <p:spPr>
          <a:xfrm>
            <a:off x="5182663" y="3426275"/>
            <a:ext cx="6199406" cy="1763941"/>
          </a:xfrm>
          <a:prstGeom prst="rect">
            <a:avLst/>
          </a:prstGeom>
        </p:spPr>
      </p:pic>
      <p:sp>
        <p:nvSpPr>
          <p:cNvPr id="16" name="Rectangle 15">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29</a:t>
            </a:fld>
            <a:endParaRPr lang="en-US" sz="1200">
              <a:solidFill>
                <a:schemeClr val="tx1">
                  <a:tint val="75000"/>
                </a:schemeClr>
              </a:solidFill>
              <a:latin typeface="+mn-lt"/>
            </a:endParaRPr>
          </a:p>
        </p:txBody>
      </p:sp>
    </p:spTree>
    <p:extLst>
      <p:ext uri="{BB962C8B-B14F-4D97-AF65-F5344CB8AC3E}">
        <p14:creationId xmlns:p14="http://schemas.microsoft.com/office/powerpoint/2010/main" val="40462145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640080" y="325369"/>
            <a:ext cx="4368602" cy="195684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5400">
                <a:solidFill>
                  <a:schemeClr val="tx1"/>
                </a:solidFill>
                <a:latin typeface="+mj-lt"/>
                <a:ea typeface="+mj-ea"/>
                <a:cs typeface="+mj-cs"/>
              </a:rPr>
              <a:t>Executive Summary</a:t>
            </a:r>
          </a:p>
        </p:txBody>
      </p:sp>
      <p:sp>
        <p:nvSpPr>
          <p:cNvPr id="27"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640080" y="2872899"/>
            <a:ext cx="4243589" cy="332066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buFont typeface="Arial" panose="020B0604020202020204" pitchFamily="34" charset="0"/>
              <a:buChar char="•"/>
            </a:pPr>
            <a:r>
              <a:rPr lang="en-US" sz="2000" b="1">
                <a:solidFill>
                  <a:schemeClr val="tx1"/>
                </a:solidFill>
                <a:latin typeface="+mn-lt"/>
              </a:rPr>
              <a:t>Project Overview:</a:t>
            </a:r>
            <a:r>
              <a:rPr lang="en-US" sz="2000">
                <a:solidFill>
                  <a:schemeClr val="tx1"/>
                </a:solidFill>
                <a:latin typeface="+mn-lt"/>
              </a:rPr>
              <a:t> Prediction of the successful landing of Falcon 9’s first stage.</a:t>
            </a:r>
          </a:p>
          <a:p>
            <a:pPr marL="0">
              <a:buFont typeface="Arial" panose="020B0604020202020204" pitchFamily="34" charset="0"/>
              <a:buChar char="•"/>
            </a:pPr>
            <a:endParaRPr lang="en-US" sz="2000">
              <a:solidFill>
                <a:schemeClr val="tx1"/>
              </a:solidFill>
              <a:latin typeface="+mn-lt"/>
            </a:endParaRPr>
          </a:p>
          <a:p>
            <a:pPr>
              <a:buFont typeface="Arial" panose="020B0604020202020204" pitchFamily="34" charset="0"/>
              <a:buChar char="•"/>
            </a:pPr>
            <a:r>
              <a:rPr lang="en-US" sz="2000" b="1">
                <a:solidFill>
                  <a:schemeClr val="tx1"/>
                </a:solidFill>
                <a:latin typeface="+mn-lt"/>
              </a:rPr>
              <a:t>Objective:</a:t>
            </a:r>
            <a:r>
              <a:rPr lang="en-US" sz="2000">
                <a:solidFill>
                  <a:schemeClr val="tx1"/>
                </a:solidFill>
                <a:latin typeface="+mn-lt"/>
              </a:rPr>
              <a:t> Reduce launch costs by predicting Falcon 9 reusability.</a:t>
            </a:r>
          </a:p>
          <a:p>
            <a:pPr marL="0">
              <a:buFont typeface="Arial" panose="020B0604020202020204" pitchFamily="34" charset="0"/>
              <a:buChar char="•"/>
            </a:pPr>
            <a:endParaRPr lang="en-US" sz="2000">
              <a:solidFill>
                <a:schemeClr val="tx1"/>
              </a:solidFill>
              <a:latin typeface="+mn-lt"/>
            </a:endParaRPr>
          </a:p>
          <a:p>
            <a:pPr>
              <a:buFont typeface="Arial" panose="020B0604020202020204" pitchFamily="34" charset="0"/>
              <a:buChar char="•"/>
            </a:pPr>
            <a:r>
              <a:rPr lang="en-US" sz="2000" b="1">
                <a:solidFill>
                  <a:schemeClr val="tx1"/>
                </a:solidFill>
                <a:latin typeface="+mn-lt"/>
              </a:rPr>
              <a:t>Technologies Used:</a:t>
            </a:r>
            <a:r>
              <a:rPr lang="en-US" sz="2000">
                <a:solidFill>
                  <a:schemeClr val="tx1"/>
                </a:solidFill>
                <a:latin typeface="+mn-lt"/>
              </a:rPr>
              <a:t> Python, Scikit-learn, Pandas, Folium, Plotly Dash.</a:t>
            </a:r>
          </a:p>
          <a:p>
            <a:pPr>
              <a:spcBef>
                <a:spcPts val="1400"/>
              </a:spcBef>
              <a:buFont typeface="Arial" panose="020B0604020202020204" pitchFamily="34" charset="0"/>
              <a:buChar char="•"/>
            </a:pPr>
            <a:endParaRPr lang="en-US" sz="2000">
              <a:solidFill>
                <a:schemeClr val="tx1"/>
              </a:solidFill>
              <a:latin typeface="+mn-lt"/>
            </a:endParaRPr>
          </a:p>
        </p:txBody>
      </p:sp>
      <p:pic>
        <p:nvPicPr>
          <p:cNvPr id="22" name="Picture 20" descr="A race between four rabbits and one tortoise and the tortoise is on the lead">
            <a:extLst>
              <a:ext uri="{FF2B5EF4-FFF2-40B4-BE49-F238E27FC236}">
                <a16:creationId xmlns:a16="http://schemas.microsoft.com/office/drawing/2014/main" id="{FE925C45-C359-BA8E-B01C-1D007B2ABEC7}"/>
              </a:ext>
            </a:extLst>
          </p:cNvPr>
          <p:cNvPicPr>
            <a:picLocks noChangeAspect="1"/>
          </p:cNvPicPr>
          <p:nvPr/>
        </p:nvPicPr>
        <p:blipFill>
          <a:blip r:embed="rId2"/>
          <a:srcRect l="10212" r="8540" b="5"/>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10439400" y="6356350"/>
            <a:ext cx="914400" cy="365125"/>
          </a:xfrm>
        </p:spPr>
        <p:txBody>
          <a:bodyPr vert="horz" lIns="91440" tIns="45720" rIns="91440" bIns="45720" rtlCol="0" anchor="ctr">
            <a:normAutofit/>
          </a:bodyPr>
          <a:lstStyle/>
          <a:p>
            <a:pPr>
              <a:spcAft>
                <a:spcPts val="600"/>
              </a:spcAft>
              <a:defRPr/>
            </a:pPr>
            <a:fld id="{5075537C-CA84-1446-933C-8E9D027F9201}" type="slidenum">
              <a:rPr lang="en-US" sz="1200">
                <a:solidFill>
                  <a:srgbClr val="FFFFFF"/>
                </a:solidFill>
                <a:latin typeface="Calibri" panose="020F0502020204030204"/>
              </a:rPr>
              <a:pPr>
                <a:spcAft>
                  <a:spcPts val="600"/>
                </a:spcAft>
                <a:defRPr/>
              </a:pPr>
              <a:t>3</a:t>
            </a:fld>
            <a:endParaRPr lang="en-US" sz="1200">
              <a:solidFill>
                <a:srgbClr val="FFFFFF"/>
              </a:solidFill>
              <a:latin typeface="Calibri" panose="020F0502020204030204"/>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93662" y="386930"/>
            <a:ext cx="10066122" cy="1298448"/>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4800" dirty="0">
                <a:solidFill>
                  <a:schemeClr val="tx1"/>
                </a:solidFill>
                <a:latin typeface="Calibri Light"/>
                <a:ea typeface="+mj-ea"/>
                <a:cs typeface="Calibri Light"/>
              </a:rPr>
              <a:t>Total Number of Successful and Failure Mission Outcomes</a:t>
            </a:r>
            <a:endParaRPr lang="en-US" sz="4800">
              <a:solidFill>
                <a:schemeClr val="tx1"/>
              </a:solidFill>
              <a:latin typeface="Calibri Light"/>
              <a:ea typeface="+mj-ea"/>
              <a:cs typeface="Calibri Light"/>
            </a:endParaRPr>
          </a:p>
        </p:txBody>
      </p:sp>
      <p:sp>
        <p:nvSpPr>
          <p:cNvPr id="12" name="Rectangle 11">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93661" y="2599509"/>
            <a:ext cx="5940598" cy="3877575"/>
          </a:xfrm>
          <a:prstGeom prst="rect">
            <a:avLst/>
          </a:prstGeom>
        </p:spPr>
        <p:txBody>
          <a:bodyPr vert="horz" lIns="91440" tIns="45720" rIns="91440" bIns="45720" rtlCol="0" anchor="ctr">
            <a:normAutofit fontScale="85000" lnSpcReduction="20000"/>
          </a:bodyPr>
          <a:lstStyle/>
          <a:p>
            <a:pPr marL="0" indent="0">
              <a:buNone/>
            </a:pPr>
            <a:r>
              <a:rPr lang="en-US" sz="2400" b="1" dirty="0">
                <a:solidFill>
                  <a:schemeClr val="accent3">
                    <a:lumMod val="25000"/>
                  </a:schemeClr>
                </a:solidFill>
              </a:rPr>
              <a:t>Query Result:</a:t>
            </a:r>
            <a:endParaRPr lang="es-ES" sz="2400" dirty="0">
              <a:solidFill>
                <a:schemeClr val="accent3">
                  <a:lumMod val="25000"/>
                </a:schemeClr>
              </a:solidFill>
              <a:cs typeface="Calibri" panose="020F0502020204030204"/>
            </a:endParaRPr>
          </a:p>
          <a:p>
            <a:pPr>
              <a:buFont typeface="Arial"/>
            </a:pPr>
            <a:r>
              <a:rPr lang="en-US" sz="2400" dirty="0">
                <a:solidFill>
                  <a:schemeClr val="accent3">
                    <a:lumMod val="25000"/>
                  </a:schemeClr>
                </a:solidFill>
              </a:rPr>
              <a:t>The query result presents the total count of successful and failed mission outcomes. It provides insights into the overall success rate of SpaceX missions, showing how many launches resulted in successful missions and how many encountered failure.</a:t>
            </a:r>
            <a:endParaRPr lang="en-US" sz="2400" dirty="0">
              <a:solidFill>
                <a:schemeClr val="accent3">
                  <a:lumMod val="25000"/>
                </a:schemeClr>
              </a:solidFill>
              <a:cs typeface="Calibri"/>
            </a:endParaRPr>
          </a:p>
          <a:p>
            <a:pPr marL="0" indent="0">
              <a:buNone/>
            </a:pPr>
            <a:r>
              <a:rPr lang="en-US" sz="2400" b="1" dirty="0">
                <a:solidFill>
                  <a:schemeClr val="accent3">
                    <a:lumMod val="25000"/>
                  </a:schemeClr>
                </a:solidFill>
              </a:rPr>
              <a:t>Supporting Text:</a:t>
            </a:r>
            <a:endParaRPr lang="en-US" sz="2400" dirty="0">
              <a:solidFill>
                <a:schemeClr val="accent3">
                  <a:lumMod val="25000"/>
                </a:schemeClr>
              </a:solidFill>
              <a:cs typeface="Calibri" panose="020F0502020204030204"/>
            </a:endParaRPr>
          </a:p>
          <a:p>
            <a:pPr>
              <a:buFont typeface="Arial"/>
            </a:pPr>
            <a:r>
              <a:rPr lang="en-US" sz="2400" dirty="0">
                <a:solidFill>
                  <a:schemeClr val="accent3">
                    <a:lumMod val="25000"/>
                  </a:schemeClr>
                </a:solidFill>
              </a:rPr>
              <a:t>"The analysis of mission outcomes reveals the reliability and effectiveness of SpaceX's launch operations. A higher number of successful missions compared to failures indicates progress in technology and operational execution. Understanding these figures helps to assess SpaceX's performance and the potential areas for improvement in future missions."</a:t>
            </a:r>
            <a:endParaRPr lang="en-US" sz="2400" dirty="0">
              <a:solidFill>
                <a:schemeClr val="accent3">
                  <a:lumMod val="25000"/>
                </a:schemeClr>
              </a:solidFill>
              <a:cs typeface="Calibri"/>
            </a:endParaRPr>
          </a:p>
          <a:p>
            <a:pPr marL="0">
              <a:spcBef>
                <a:spcPts val="1400"/>
              </a:spcBef>
            </a:pPr>
            <a:endParaRPr lang="en-US" sz="1600"/>
          </a:p>
        </p:txBody>
      </p:sp>
      <p:pic>
        <p:nvPicPr>
          <p:cNvPr id="2" name="Imagen 1" descr="Gráfico, Gráfico de barras&#10;&#10;Descripción generada automáticamente">
            <a:extLst>
              <a:ext uri="{FF2B5EF4-FFF2-40B4-BE49-F238E27FC236}">
                <a16:creationId xmlns:a16="http://schemas.microsoft.com/office/drawing/2014/main" id="{FE56D9B5-CAFA-DE6D-8F3B-4CB409C0E0CD}"/>
              </a:ext>
            </a:extLst>
          </p:cNvPr>
          <p:cNvPicPr>
            <a:picLocks noChangeAspect="1"/>
          </p:cNvPicPr>
          <p:nvPr/>
        </p:nvPicPr>
        <p:blipFill>
          <a:blip r:embed="rId2"/>
          <a:stretch>
            <a:fillRect/>
          </a:stretch>
        </p:blipFill>
        <p:spPr>
          <a:xfrm>
            <a:off x="6742886" y="2411497"/>
            <a:ext cx="4607355" cy="3850647"/>
          </a:xfrm>
          <a:prstGeom prst="rect">
            <a:avLst/>
          </a:prstGeom>
        </p:spPr>
      </p:pic>
      <p:sp>
        <p:nvSpPr>
          <p:cNvPr id="16" name="Rectangle 15">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30</a:t>
            </a:fld>
            <a:endParaRPr lang="en-US" sz="1200">
              <a:solidFill>
                <a:schemeClr val="tx1">
                  <a:tint val="75000"/>
                </a:schemeClr>
              </a:solidFill>
              <a:latin typeface="+mn-lt"/>
            </a:endParaRPr>
          </a:p>
        </p:txBody>
      </p:sp>
    </p:spTree>
    <p:extLst>
      <p:ext uri="{BB962C8B-B14F-4D97-AF65-F5344CB8AC3E}">
        <p14:creationId xmlns:p14="http://schemas.microsoft.com/office/powerpoint/2010/main" val="317659160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93662" y="386930"/>
            <a:ext cx="10066122" cy="129844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800" kern="1200">
                <a:solidFill>
                  <a:schemeClr val="tx1"/>
                </a:solidFill>
                <a:latin typeface="+mj-lt"/>
                <a:ea typeface="+mj-ea"/>
                <a:cs typeface="+mj-cs"/>
              </a:rPr>
              <a:t>Boosters Carried Maximum Payload</a:t>
            </a:r>
          </a:p>
        </p:txBody>
      </p:sp>
      <p:sp>
        <p:nvSpPr>
          <p:cNvPr id="25" name="Rectangle 24">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93661" y="2599509"/>
            <a:ext cx="4530898" cy="3639450"/>
          </a:xfrm>
          <a:prstGeom prst="rect">
            <a:avLst/>
          </a:prstGeom>
        </p:spPr>
        <p:txBody>
          <a:bodyPr vert="horz" lIns="91440" tIns="45720" rIns="91440" bIns="45720" rtlCol="0" anchor="ctr">
            <a:normAutofit/>
          </a:bodyPr>
          <a:lstStyle/>
          <a:p>
            <a:pPr marL="0" indent="0">
              <a:buNone/>
            </a:pPr>
            <a:r>
              <a:rPr lang="en-US" sz="2000" b="1" dirty="0"/>
              <a:t>Query Result:</a:t>
            </a:r>
            <a:endParaRPr lang="en-US" sz="2000" dirty="0">
              <a:cs typeface="Calibri" panose="020F0502020204030204"/>
            </a:endParaRPr>
          </a:p>
          <a:p>
            <a:r>
              <a:rPr lang="en-US" sz="2000" dirty="0"/>
              <a:t>The boosters carrying the maximum payload mass are F9 B5 variants like B1048.4 and B1049.4, known for handling SpaceX's heaviest missions.</a:t>
            </a:r>
            <a:endParaRPr lang="en-US" sz="2000" dirty="0">
              <a:cs typeface="Calibri"/>
            </a:endParaRPr>
          </a:p>
          <a:p>
            <a:pPr marL="0" indent="0">
              <a:buNone/>
            </a:pPr>
            <a:r>
              <a:rPr lang="en-US" sz="2000" b="1" dirty="0"/>
              <a:t>Supporting Text:</a:t>
            </a:r>
            <a:endParaRPr lang="en-US" sz="2000" dirty="0">
              <a:cs typeface="Calibri" panose="020F0502020204030204"/>
            </a:endParaRPr>
          </a:p>
          <a:p>
            <a:r>
              <a:rPr lang="en-US" sz="2000" dirty="0"/>
              <a:t>"F9 B5 boosters have been key in missions requiring heavy payload capacity, demonstrating their ability to handle large equipment or multiple satellites."</a:t>
            </a:r>
            <a:endParaRPr lang="en-US" sz="2000" dirty="0">
              <a:cs typeface="Calibri"/>
            </a:endParaRPr>
          </a:p>
          <a:p>
            <a:pPr>
              <a:spcBef>
                <a:spcPts val="1400"/>
              </a:spcBef>
            </a:pPr>
            <a:endParaRPr lang="en-US" sz="2000"/>
          </a:p>
        </p:txBody>
      </p:sp>
      <p:pic>
        <p:nvPicPr>
          <p:cNvPr id="9" name="Graphic 8">
            <a:extLst>
              <a:ext uri="{FF2B5EF4-FFF2-40B4-BE49-F238E27FC236}">
                <a16:creationId xmlns:a16="http://schemas.microsoft.com/office/drawing/2014/main" id="{CE5FDEDD-9B07-7E9A-2613-538871C11715}"/>
              </a:ext>
            </a:extLst>
          </p:cNvPr>
          <p:cNvPicPr>
            <a:picLocks noChangeAspect="1"/>
          </p:cNvPicPr>
          <p:nvPr/>
        </p:nvPicPr>
        <p:blipFill>
          <a:blip r:embed="rId2"/>
          <a:stretch>
            <a:fillRect/>
          </a:stretch>
        </p:blipFill>
        <p:spPr>
          <a:xfrm>
            <a:off x="5137809" y="3321498"/>
            <a:ext cx="6252246" cy="1899080"/>
          </a:xfrm>
          <a:prstGeom prst="rect">
            <a:avLst/>
          </a:prstGeom>
        </p:spPr>
      </p:pic>
      <p:sp>
        <p:nvSpPr>
          <p:cNvPr id="29" name="Rectangle 28">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31</a:t>
            </a:fld>
            <a:endParaRPr lang="en-US" sz="1200">
              <a:solidFill>
                <a:schemeClr val="tx1">
                  <a:tint val="75000"/>
                </a:schemeClr>
              </a:solidFill>
              <a:latin typeface="+mn-lt"/>
            </a:endParaRP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93662" y="386930"/>
            <a:ext cx="10066122" cy="129844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800" kern="1200">
                <a:solidFill>
                  <a:schemeClr val="tx1"/>
                </a:solidFill>
                <a:latin typeface="+mj-lt"/>
                <a:ea typeface="+mj-ea"/>
                <a:cs typeface="+mj-cs"/>
              </a:rPr>
              <a:t>2015 Launch Records</a:t>
            </a:r>
          </a:p>
        </p:txBody>
      </p:sp>
      <p:sp>
        <p:nvSpPr>
          <p:cNvPr id="23" name="Rectangle 22">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93661" y="2599509"/>
            <a:ext cx="4530898" cy="3639450"/>
          </a:xfrm>
          <a:prstGeom prst="rect">
            <a:avLst/>
          </a:prstGeom>
        </p:spPr>
        <p:txBody>
          <a:bodyPr vert="horz" lIns="91440" tIns="45720" rIns="91440" bIns="45720" rtlCol="0" anchor="ctr">
            <a:normAutofit/>
          </a:bodyPr>
          <a:lstStyle/>
          <a:p>
            <a:pPr marL="0" indent="0">
              <a:buNone/>
            </a:pPr>
            <a:r>
              <a:rPr lang="en-US" sz="1700" b="1" dirty="0"/>
              <a:t>Query Result:</a:t>
            </a:r>
            <a:endParaRPr lang="en-US" sz="1700" dirty="0">
              <a:cs typeface="Calibri" panose="020F0502020204030204"/>
            </a:endParaRPr>
          </a:p>
          <a:p>
            <a:r>
              <a:rPr lang="en-US" sz="1700" dirty="0"/>
              <a:t>The failed landing outcomes on drone ships in 2015 include booster versions such as F9 v1.1 B1012 and B1015, which were launched from the CCAFS LC-40 launch site.</a:t>
            </a:r>
            <a:endParaRPr lang="en-US" sz="1700" dirty="0">
              <a:cs typeface="Calibri"/>
            </a:endParaRPr>
          </a:p>
          <a:p>
            <a:pPr marL="0" indent="0">
              <a:buNone/>
            </a:pPr>
            <a:r>
              <a:rPr lang="en-US" sz="1700" b="1" dirty="0"/>
              <a:t>Supporting Text:</a:t>
            </a:r>
            <a:endParaRPr lang="en-US" sz="1700" dirty="0">
              <a:cs typeface="Calibri" panose="020F0502020204030204"/>
            </a:endParaRPr>
          </a:p>
          <a:p>
            <a:r>
              <a:rPr lang="en-US" sz="1700" dirty="0"/>
              <a:t>"In 2015, several SpaceX missions experienced failed landings on drone ships. These attempts, while not successful, provided critical data for future missions, particularly for boosters like F9 v1.1 B1012 and B1015."</a:t>
            </a:r>
            <a:endParaRPr lang="en-US" sz="1700" dirty="0">
              <a:cs typeface="Calibri"/>
            </a:endParaRPr>
          </a:p>
          <a:p>
            <a:pPr>
              <a:spcBef>
                <a:spcPts val="1400"/>
              </a:spcBef>
            </a:pPr>
            <a:endParaRPr lang="en-US" sz="1700"/>
          </a:p>
        </p:txBody>
      </p:sp>
      <p:pic>
        <p:nvPicPr>
          <p:cNvPr id="2" name="Imagen 1" descr="Gráfico, Gráfico de dispersión&#10;&#10;Descripción generada automáticamente">
            <a:extLst>
              <a:ext uri="{FF2B5EF4-FFF2-40B4-BE49-F238E27FC236}">
                <a16:creationId xmlns:a16="http://schemas.microsoft.com/office/drawing/2014/main" id="{5DD6546E-2FEC-4196-533E-317298A9A917}"/>
              </a:ext>
            </a:extLst>
          </p:cNvPr>
          <p:cNvPicPr>
            <a:picLocks noChangeAspect="1"/>
          </p:cNvPicPr>
          <p:nvPr/>
        </p:nvPicPr>
        <p:blipFill>
          <a:blip r:embed="rId2"/>
          <a:stretch>
            <a:fillRect/>
          </a:stretch>
        </p:blipFill>
        <p:spPr>
          <a:xfrm>
            <a:off x="5911532" y="2590282"/>
            <a:ext cx="5150277" cy="3502189"/>
          </a:xfrm>
          <a:prstGeom prst="rect">
            <a:avLst/>
          </a:prstGeom>
        </p:spPr>
      </p:pic>
      <p:sp>
        <p:nvSpPr>
          <p:cNvPr id="27" name="Rectangle 26">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32</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BF61EA3-B236-439E-9C0B-340980D56B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808638" y="386930"/>
            <a:ext cx="9236700" cy="118895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800" kern="1200">
                <a:solidFill>
                  <a:schemeClr val="tx1"/>
                </a:solidFill>
                <a:latin typeface="+mj-lt"/>
                <a:ea typeface="+mj-ea"/>
                <a:cs typeface="+mj-cs"/>
              </a:rPr>
              <a:t>Rank Landing Outcomes Between 2010-06-04 and 2017-03-20</a:t>
            </a:r>
          </a:p>
        </p:txBody>
      </p:sp>
      <p:grpSp>
        <p:nvGrpSpPr>
          <p:cNvPr id="12" name="Group 11">
            <a:extLst>
              <a:ext uri="{FF2B5EF4-FFF2-40B4-BE49-F238E27FC236}">
                <a16:creationId xmlns:a16="http://schemas.microsoft.com/office/drawing/2014/main" id="{28FAF094-D087-493F-8DF9-A486C2D6BB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998368"/>
            <a:ext cx="11695083" cy="782176"/>
            <a:chOff x="-2" y="1998368"/>
            <a:chExt cx="11695083" cy="782176"/>
          </a:xfrm>
        </p:grpSpPr>
        <p:sp>
          <p:nvSpPr>
            <p:cNvPr id="13" name="Rectangle 12">
              <a:extLst>
                <a:ext uri="{FF2B5EF4-FFF2-40B4-BE49-F238E27FC236}">
                  <a16:creationId xmlns:a16="http://schemas.microsoft.com/office/drawing/2014/main" id="{8D7C88D8-5509-4514-925A-9CE148E5C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275593D-F75E-4426-AE3E-2CDEFD228D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14784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04703" y="2787078"/>
            <a:ext cx="4434191" cy="3564485"/>
          </a:xfrm>
          <a:prstGeom prst="rect">
            <a:avLst/>
          </a:prstGeom>
        </p:spPr>
        <p:txBody>
          <a:bodyPr vert="horz" lIns="91440" tIns="45720" rIns="91440" bIns="45720" rtlCol="0" anchor="ctr">
            <a:normAutofit fontScale="77500" lnSpcReduction="20000"/>
          </a:bodyPr>
          <a:lstStyle/>
          <a:p>
            <a:pPr marL="0" indent="0">
              <a:buNone/>
            </a:pPr>
            <a:r>
              <a:rPr lang="en-US" sz="2400" b="1" dirty="0">
                <a:ea typeface="+mn-lt"/>
                <a:cs typeface="+mn-lt"/>
              </a:rPr>
              <a:t>Query Result:</a:t>
            </a:r>
            <a:endParaRPr lang="es-ES" dirty="0">
              <a:cs typeface="Calibri" panose="020F0502020204030204"/>
            </a:endParaRPr>
          </a:p>
          <a:p>
            <a:r>
              <a:rPr lang="en-US" sz="2400" dirty="0">
                <a:ea typeface="+mn-lt"/>
                <a:cs typeface="+mn-lt"/>
              </a:rPr>
              <a:t>The ranking of landing outcomes between June 4, 2010, and March 20, 2017, shows that the most frequent outcome was "No attempt," followed by "Success (drone ship)" and "Failure (drone ship)."</a:t>
            </a:r>
            <a:endParaRPr lang="en-US" dirty="0"/>
          </a:p>
          <a:p>
            <a:pPr marL="0" indent="0">
              <a:buNone/>
            </a:pPr>
            <a:r>
              <a:rPr lang="en-US" sz="2400" b="1" dirty="0">
                <a:ea typeface="+mn-lt"/>
                <a:cs typeface="+mn-lt"/>
              </a:rPr>
              <a:t>Supporting Text:</a:t>
            </a:r>
            <a:endParaRPr lang="en-US" dirty="0">
              <a:cs typeface="Calibri" panose="020F0502020204030204"/>
            </a:endParaRPr>
          </a:p>
          <a:p>
            <a:r>
              <a:rPr lang="en-US" sz="2400" dirty="0">
                <a:ea typeface="+mn-lt"/>
                <a:cs typeface="+mn-lt"/>
              </a:rPr>
              <a:t>"From 2010 to 2017, a significant number of missions did not attempt a landing, but over time, more successful landings on drone ships were achieved. Failures also occurred frequently during early attempts, highlighting the experimental nature of these missions."</a:t>
            </a:r>
            <a:endParaRPr lang="en-US" dirty="0"/>
          </a:p>
          <a:p>
            <a:pPr>
              <a:spcBef>
                <a:spcPts val="1400"/>
              </a:spcBef>
            </a:pPr>
            <a:endParaRPr lang="en-US" sz="2400" dirty="0">
              <a:cs typeface="Calibri"/>
            </a:endParaRP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33</a:t>
            </a:fld>
            <a:endParaRPr lang="en-US" sz="1200">
              <a:solidFill>
                <a:schemeClr val="tx1">
                  <a:tint val="75000"/>
                </a:schemeClr>
              </a:solidFill>
              <a:latin typeface="+mn-lt"/>
            </a:endParaRPr>
          </a:p>
        </p:txBody>
      </p:sp>
      <p:pic>
        <p:nvPicPr>
          <p:cNvPr id="2" name="Imagen 1" descr="Gráfico, Gráfico de dispersión&#10;&#10;Descripción generada automáticamente">
            <a:extLst>
              <a:ext uri="{FF2B5EF4-FFF2-40B4-BE49-F238E27FC236}">
                <a16:creationId xmlns:a16="http://schemas.microsoft.com/office/drawing/2014/main" id="{992BCF5D-E38A-B36E-DF3F-05EF41A2C644}"/>
              </a:ext>
            </a:extLst>
          </p:cNvPr>
          <p:cNvPicPr>
            <a:picLocks noChangeAspect="1"/>
          </p:cNvPicPr>
          <p:nvPr/>
        </p:nvPicPr>
        <p:blipFill>
          <a:blip r:embed="rId2"/>
          <a:stretch>
            <a:fillRect/>
          </a:stretch>
        </p:blipFill>
        <p:spPr>
          <a:xfrm>
            <a:off x="5287107" y="3432794"/>
            <a:ext cx="6096000" cy="1188166"/>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18">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630936" y="639520"/>
            <a:ext cx="3429000" cy="171907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800" kern="1200">
                <a:solidFill>
                  <a:schemeClr val="tx1"/>
                </a:solidFill>
                <a:latin typeface="+mj-lt"/>
                <a:ea typeface="+mj-ea"/>
                <a:cs typeface="+mj-cs"/>
              </a:rPr>
              <a:t>Launch Sites Across the Globe</a:t>
            </a:r>
          </a:p>
        </p:txBody>
      </p:sp>
      <p:sp>
        <p:nvSpPr>
          <p:cNvPr id="26"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630936" y="2807208"/>
            <a:ext cx="3429000" cy="3410712"/>
          </a:xfrm>
          <a:prstGeom prst="rect">
            <a:avLst/>
          </a:prstGeom>
        </p:spPr>
        <p:txBody>
          <a:bodyPr vert="horz" lIns="91440" tIns="45720" rIns="91440" bIns="45720" rtlCol="0" anchor="t">
            <a:normAutofit/>
          </a:bodyPr>
          <a:lstStyle/>
          <a:p>
            <a:pPr>
              <a:spcBef>
                <a:spcPts val="1400"/>
              </a:spcBef>
            </a:pPr>
            <a:r>
              <a:rPr lang="en-US" sz="1500"/>
              <a:t>The folium map displays markers indicating the locations of all SpaceX launch sites globally. Each marker represents a launch site, such as Cape Canaveral in Florida, Vandenberg in California, and others. These sites are crucial for SpaceX's global launch operations. Proximity to coastlines, railways, and cities plays a significant role in the site's selection for optimal logistical and safety purposes. The map also highlights how SpaceX strategically locates its launch sites to ensure accessibility, safety, and coverage of various orbital paths.</a:t>
            </a:r>
          </a:p>
          <a:p>
            <a:endParaRPr lang="en-US" sz="1500"/>
          </a:p>
        </p:txBody>
      </p:sp>
      <p:pic>
        <p:nvPicPr>
          <p:cNvPr id="9" name="Graphic 8">
            <a:extLst>
              <a:ext uri="{FF2B5EF4-FFF2-40B4-BE49-F238E27FC236}">
                <a16:creationId xmlns:a16="http://schemas.microsoft.com/office/drawing/2014/main" id="{0FD8C10D-3B74-D6FD-00AD-2746162272B1}"/>
              </a:ext>
            </a:extLst>
          </p:cNvPr>
          <p:cNvPicPr>
            <a:picLocks noChangeAspect="1"/>
          </p:cNvPicPr>
          <p:nvPr/>
        </p:nvPicPr>
        <p:blipFill>
          <a:blip r:embed="rId2"/>
          <a:stretch>
            <a:fillRect/>
          </a:stretch>
        </p:blipFill>
        <p:spPr>
          <a:xfrm>
            <a:off x="4654296" y="1754848"/>
            <a:ext cx="6903720" cy="3348304"/>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35</a:t>
            </a:fld>
            <a:endParaRPr lang="en-US" sz="1200">
              <a:solidFill>
                <a:schemeClr val="tx1">
                  <a:tint val="75000"/>
                </a:schemeClr>
              </a:solidFill>
              <a:latin typeface="+mn-lt"/>
            </a:endParaRP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640080" y="325369"/>
            <a:ext cx="4368602" cy="195684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200">
                <a:solidFill>
                  <a:schemeClr val="tx1"/>
                </a:solidFill>
                <a:latin typeface="+mj-lt"/>
                <a:ea typeface="+mj-ea"/>
                <a:cs typeface="+mj-cs"/>
              </a:rPr>
              <a:t>Color-Labeled Launch Outcomes on Global Map</a:t>
            </a:r>
          </a:p>
        </p:txBody>
      </p:sp>
      <p:sp>
        <p:nvSpPr>
          <p:cNvPr id="21"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640080" y="2872899"/>
            <a:ext cx="4243589" cy="3320668"/>
          </a:xfrm>
          <a:prstGeom prst="rect">
            <a:avLst/>
          </a:prstGeom>
        </p:spPr>
        <p:txBody>
          <a:bodyPr vert="horz" lIns="91440" tIns="45720" rIns="91440" bIns="45720" rtlCol="0">
            <a:normAutofit/>
          </a:bodyPr>
          <a:lstStyle/>
          <a:p>
            <a:pPr>
              <a:spcBef>
                <a:spcPts val="1400"/>
              </a:spcBef>
            </a:pPr>
            <a:r>
              <a:rPr lang="en-US" sz="1500"/>
              <a:t>This folium map displays color-labeled markers representing SpaceX launch outcomes at various sites. Green markers indicate successful launches, while red markers denote failures. Each marker is color-coded based on the outcome, making it easy to assess the success rate at different launch sites, such as Cape Canaveral and Vandenberg. The visual distinction helps identify high-performance sites with a greater number of successful launches, which are critical for understanding operational efficiency and reliability at specific locations. This analysis aids in planning future missions based on past outcomes.</a:t>
            </a:r>
          </a:p>
          <a:p>
            <a:endParaRPr lang="en-US" sz="1500"/>
          </a:p>
        </p:txBody>
      </p:sp>
      <p:pic>
        <p:nvPicPr>
          <p:cNvPr id="9" name="Graphic 8">
            <a:extLst>
              <a:ext uri="{FF2B5EF4-FFF2-40B4-BE49-F238E27FC236}">
                <a16:creationId xmlns:a16="http://schemas.microsoft.com/office/drawing/2014/main" id="{0FD8C10D-3B74-D6FD-00AD-2746162272B1}"/>
              </a:ext>
            </a:extLst>
          </p:cNvPr>
          <p:cNvPicPr>
            <a:picLocks noChangeAspect="1"/>
          </p:cNvPicPr>
          <p:nvPr/>
        </p:nvPicPr>
        <p:blipFill>
          <a:blip r:embed="rId2"/>
          <a:srcRect l="8458" r="35373"/>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10439400" y="6356350"/>
            <a:ext cx="914400" cy="365125"/>
          </a:xfrm>
        </p:spPr>
        <p:txBody>
          <a:bodyPr vert="horz" lIns="91440" tIns="45720" rIns="91440" bIns="45720" rtlCol="0" anchor="ctr">
            <a:normAutofit/>
          </a:bodyPr>
          <a:lstStyle/>
          <a:p>
            <a:pPr>
              <a:spcAft>
                <a:spcPts val="600"/>
              </a:spcAft>
              <a:defRPr/>
            </a:pPr>
            <a:fld id="{5075537C-CA84-1446-933C-8E9D027F9201}" type="slidenum">
              <a:rPr lang="en-US" sz="1200">
                <a:solidFill>
                  <a:srgbClr val="FFFFFF"/>
                </a:solidFill>
                <a:latin typeface="Calibri" panose="020F0502020204030204"/>
              </a:rPr>
              <a:pPr>
                <a:spcAft>
                  <a:spcPts val="600"/>
                </a:spcAft>
                <a:defRPr/>
              </a:pPr>
              <a:t>36</a:t>
            </a:fld>
            <a:endParaRPr lang="en-US" sz="1200">
              <a:solidFill>
                <a:srgbClr val="FFFFFF"/>
              </a:solidFill>
              <a:latin typeface="Calibri" panose="020F0502020204030204"/>
            </a:endParaRPr>
          </a:p>
        </p:txBody>
      </p:sp>
    </p:spTree>
    <p:extLst>
      <p:ext uri="{BB962C8B-B14F-4D97-AF65-F5344CB8AC3E}">
        <p14:creationId xmlns:p14="http://schemas.microsoft.com/office/powerpoint/2010/main" val="137776490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18">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630936" y="639520"/>
            <a:ext cx="3429000" cy="171907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600" kern="1200">
                <a:solidFill>
                  <a:schemeClr val="tx1"/>
                </a:solidFill>
                <a:latin typeface="+mj-lt"/>
                <a:ea typeface="+mj-ea"/>
                <a:cs typeface="+mj-cs"/>
              </a:rPr>
              <a:t>Launch Site Proximity Analysis: Railway, Highway, and Coastline</a:t>
            </a:r>
          </a:p>
        </p:txBody>
      </p:sp>
      <p:sp>
        <p:nvSpPr>
          <p:cNvPr id="24"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630936" y="2807208"/>
            <a:ext cx="3429000" cy="3410712"/>
          </a:xfrm>
          <a:prstGeom prst="rect">
            <a:avLst/>
          </a:prstGeom>
        </p:spPr>
        <p:txBody>
          <a:bodyPr vert="horz" lIns="91440" tIns="45720" rIns="91440" bIns="45720" rtlCol="0" anchor="t">
            <a:normAutofit/>
          </a:bodyPr>
          <a:lstStyle/>
          <a:p>
            <a:pPr>
              <a:spcBef>
                <a:spcPts val="1400"/>
              </a:spcBef>
            </a:pPr>
            <a:r>
              <a:rPr lang="en-US" sz="1500"/>
              <a:t>This folium map displays a selected launch site, highlighting its proximity to essential infrastructures like railways, highways, and coastlines. Each proximity is marked with a line connecting it to the launch site, with the calculated distance displayed next to each marker. This helps visualize how close the launch site is to key logistics and transportation elements, which are crucial for efficient operations, quick transport, and safety considerations. The proximity to the coastline is particularly important for safety during launches, allowing rockets to be directed over the ocean.</a:t>
            </a:r>
          </a:p>
          <a:p>
            <a:endParaRPr lang="en-US" sz="1500"/>
          </a:p>
        </p:txBody>
      </p:sp>
      <p:pic>
        <p:nvPicPr>
          <p:cNvPr id="9" name="Graphic 8">
            <a:extLst>
              <a:ext uri="{FF2B5EF4-FFF2-40B4-BE49-F238E27FC236}">
                <a16:creationId xmlns:a16="http://schemas.microsoft.com/office/drawing/2014/main" id="{0FD8C10D-3B74-D6FD-00AD-2746162272B1}"/>
              </a:ext>
            </a:extLst>
          </p:cNvPr>
          <p:cNvPicPr>
            <a:picLocks noChangeAspect="1"/>
          </p:cNvPicPr>
          <p:nvPr/>
        </p:nvPicPr>
        <p:blipFill>
          <a:blip r:embed="rId2"/>
          <a:stretch>
            <a:fillRect/>
          </a:stretch>
        </p:blipFill>
        <p:spPr>
          <a:xfrm>
            <a:off x="4654296" y="1815256"/>
            <a:ext cx="6903720" cy="3227488"/>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37</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49620103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5AA03EDC-7067-4DFF-B672-541D016AA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EBF3E39-B0BE-496A-8604-9007470FFA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000" cy="6865473"/>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871442" y="685800"/>
            <a:ext cx="4353116" cy="147466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spcAft>
                <a:spcPts val="600"/>
              </a:spcAft>
            </a:pPr>
            <a:r>
              <a:rPr lang="en-US" sz="3200" kern="1200">
                <a:solidFill>
                  <a:srgbClr val="595959"/>
                </a:solidFill>
                <a:latin typeface="+mj-lt"/>
                <a:ea typeface="+mj-ea"/>
                <a:cs typeface="+mj-cs"/>
              </a:rPr>
              <a:t>Launch Success Count for All Sites</a:t>
            </a:r>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871442" y="2447337"/>
            <a:ext cx="4353116" cy="3770434"/>
          </a:xfrm>
          <a:prstGeom prst="rect">
            <a:avLst/>
          </a:prstGeom>
        </p:spPr>
        <p:txBody>
          <a:bodyPr vert="horz" lIns="91440" tIns="45720" rIns="91440" bIns="45720" rtlCol="0" anchor="t">
            <a:normAutofit/>
          </a:bodyPr>
          <a:lstStyle/>
          <a:p>
            <a:pPr>
              <a:spcBef>
                <a:spcPts val="1400"/>
              </a:spcBef>
            </a:pPr>
            <a:r>
              <a:rPr lang="en-US" sz="1700">
                <a:solidFill>
                  <a:srgbClr val="595959"/>
                </a:solidFill>
              </a:rPr>
              <a:t>This dashboard screenshot features a pie chart representing the total launch success counts for all SpaceX launch sites. Each slice of the pie corresponds to a different launch site, visually depicting the distribution of successful launches. The chart allows for a quick comparison of which launch sites have higher success rates. This insight helps identify key sites like Cape Canaveral or Vandenberg as major contributors to SpaceX’s successful missions. Understanding the success distribution aids in strategic decisions for future launches.</a:t>
            </a:r>
          </a:p>
          <a:p>
            <a:pPr>
              <a:spcBef>
                <a:spcPts val="1400"/>
              </a:spcBef>
            </a:pPr>
            <a:endParaRPr lang="en-US" sz="1700">
              <a:solidFill>
                <a:srgbClr val="595959"/>
              </a:solidFill>
            </a:endParaRPr>
          </a:p>
        </p:txBody>
      </p:sp>
      <p:pic>
        <p:nvPicPr>
          <p:cNvPr id="2" name="Imagen 1" descr="Gráfico, Gráfico circular&#10;&#10;Descripción generada automáticamente">
            <a:extLst>
              <a:ext uri="{FF2B5EF4-FFF2-40B4-BE49-F238E27FC236}">
                <a16:creationId xmlns:a16="http://schemas.microsoft.com/office/drawing/2014/main" id="{C1CE63A6-6AC5-3546-AB14-480136A5D09A}"/>
              </a:ext>
            </a:extLst>
          </p:cNvPr>
          <p:cNvPicPr>
            <a:picLocks noChangeAspect="1"/>
          </p:cNvPicPr>
          <p:nvPr/>
        </p:nvPicPr>
        <p:blipFill>
          <a:blip r:embed="rId2"/>
          <a:stretch>
            <a:fillRect/>
          </a:stretch>
        </p:blipFill>
        <p:spPr>
          <a:xfrm>
            <a:off x="6101863" y="1953718"/>
            <a:ext cx="6086594" cy="2984410"/>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9180576" y="6356350"/>
            <a:ext cx="2743200" cy="365125"/>
          </a:xfrm>
        </p:spPr>
        <p:txBody>
          <a:bodyPr vert="horz" lIns="91440" tIns="45720" rIns="91440" bIns="45720" rtlCol="0" anchor="ctr">
            <a:normAutofit/>
          </a:bodyPr>
          <a:lstStyle/>
          <a:p>
            <a:pPr>
              <a:spcAft>
                <a:spcPts val="600"/>
              </a:spcAft>
            </a:pPr>
            <a:fld id="{5075537C-CA84-1446-933C-8E9D027F9201}" type="slidenum">
              <a:rPr lang="en-US" sz="900">
                <a:solidFill>
                  <a:schemeClr val="tx1">
                    <a:tint val="75000"/>
                  </a:schemeClr>
                </a:solidFill>
                <a:latin typeface="+mn-lt"/>
              </a:rPr>
              <a:pPr>
                <a:spcAft>
                  <a:spcPts val="600"/>
                </a:spcAft>
              </a:pPr>
              <a:t>39</a:t>
            </a:fld>
            <a:endParaRPr lang="en-US" sz="900">
              <a:solidFill>
                <a:schemeClr val="tx1">
                  <a:tint val="75000"/>
                </a:schemeClr>
              </a:solidFill>
              <a:latin typeface="+mn-lt"/>
            </a:endParaRP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4">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640080" y="325369"/>
            <a:ext cx="4368602" cy="195684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5400">
                <a:solidFill>
                  <a:schemeClr val="tx1"/>
                </a:solidFill>
                <a:latin typeface="+mj-lt"/>
                <a:ea typeface="+mj-ea"/>
                <a:cs typeface="+mj-cs"/>
              </a:rPr>
              <a:t>Introduction</a:t>
            </a:r>
          </a:p>
        </p:txBody>
      </p:sp>
      <p:sp>
        <p:nvSpPr>
          <p:cNvPr id="30"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DEB155F9-3926-FB19-72E4-804EE2648A40}"/>
              </a:ext>
            </a:extLst>
          </p:cNvPr>
          <p:cNvSpPr txBox="1">
            <a:spLocks/>
          </p:cNvSpPr>
          <p:nvPr/>
        </p:nvSpPr>
        <p:spPr>
          <a:xfrm>
            <a:off x="640080" y="2872899"/>
            <a:ext cx="4243589" cy="332066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buFont typeface="Arial" panose="020B0604020202020204" pitchFamily="34" charset="0"/>
              <a:buChar char="•"/>
            </a:pPr>
            <a:r>
              <a:rPr lang="en-US" sz="1700" b="1">
                <a:solidFill>
                  <a:schemeClr val="tx1"/>
                </a:solidFill>
                <a:latin typeface="+mn-lt"/>
              </a:rPr>
              <a:t>Context:</a:t>
            </a:r>
            <a:r>
              <a:rPr lang="en-US" sz="1700">
                <a:solidFill>
                  <a:schemeClr val="tx1"/>
                </a:solidFill>
                <a:latin typeface="+mn-lt"/>
              </a:rPr>
              <a:t> Falcon 9 is a reusable rocket designed to reduce the costs of space missions.</a:t>
            </a:r>
          </a:p>
          <a:p>
            <a:pPr marL="0">
              <a:buFont typeface="Arial" panose="020B0604020202020204" pitchFamily="34" charset="0"/>
              <a:buChar char="•"/>
            </a:pPr>
            <a:endParaRPr lang="en-US" sz="1700">
              <a:solidFill>
                <a:schemeClr val="tx1"/>
              </a:solidFill>
              <a:latin typeface="+mn-lt"/>
            </a:endParaRPr>
          </a:p>
          <a:p>
            <a:pPr>
              <a:buFont typeface="Arial" panose="020B0604020202020204" pitchFamily="34" charset="0"/>
              <a:buChar char="•"/>
            </a:pPr>
            <a:r>
              <a:rPr lang="en-US" sz="1700" b="1">
                <a:solidFill>
                  <a:schemeClr val="tx1"/>
                </a:solidFill>
                <a:latin typeface="+mn-lt"/>
              </a:rPr>
              <a:t>Problem:</a:t>
            </a:r>
            <a:r>
              <a:rPr lang="en-US" sz="1700">
                <a:solidFill>
                  <a:schemeClr val="tx1"/>
                </a:solidFill>
                <a:latin typeface="+mn-lt"/>
              </a:rPr>
              <a:t> The reuse of Falcon 9 depends on the successful landing of its first stage.</a:t>
            </a:r>
          </a:p>
          <a:p>
            <a:pPr marL="0">
              <a:buFont typeface="Arial" panose="020B0604020202020204" pitchFamily="34" charset="0"/>
              <a:buChar char="•"/>
            </a:pPr>
            <a:endParaRPr lang="en-US" sz="1700">
              <a:solidFill>
                <a:schemeClr val="tx1"/>
              </a:solidFill>
              <a:latin typeface="+mn-lt"/>
            </a:endParaRPr>
          </a:p>
          <a:p>
            <a:pPr>
              <a:buFont typeface="Arial" panose="020B0604020202020204" pitchFamily="34" charset="0"/>
              <a:buChar char="•"/>
            </a:pPr>
            <a:r>
              <a:rPr lang="en-US" sz="1700" b="1">
                <a:solidFill>
                  <a:schemeClr val="tx1"/>
                </a:solidFill>
                <a:latin typeface="+mn-lt"/>
              </a:rPr>
              <a:t>Project Goal:</a:t>
            </a:r>
            <a:r>
              <a:rPr lang="en-US" sz="1700">
                <a:solidFill>
                  <a:schemeClr val="tx1"/>
                </a:solidFill>
                <a:latin typeface="+mn-lt"/>
              </a:rPr>
              <a:t> Build machine learning models to predict whether the Falcon 9 will successfully land, using historical SpaceX launch data.</a:t>
            </a:r>
          </a:p>
          <a:p>
            <a:pPr>
              <a:buFont typeface="Arial" panose="020B0604020202020204" pitchFamily="34" charset="0"/>
              <a:buChar char="•"/>
            </a:pPr>
            <a:endParaRPr lang="en-US" sz="1700">
              <a:solidFill>
                <a:schemeClr val="tx1"/>
              </a:solidFill>
              <a:latin typeface="+mn-lt"/>
            </a:endParaRPr>
          </a:p>
          <a:p>
            <a:pPr>
              <a:spcBef>
                <a:spcPts val="1400"/>
              </a:spcBef>
              <a:buFont typeface="Arial" panose="020B0604020202020204" pitchFamily="34" charset="0"/>
              <a:buChar char="•"/>
            </a:pPr>
            <a:endParaRPr lang="en-US" sz="1700">
              <a:solidFill>
                <a:schemeClr val="tx1"/>
              </a:solidFill>
              <a:latin typeface="+mn-lt"/>
            </a:endParaRPr>
          </a:p>
        </p:txBody>
      </p:sp>
      <p:pic>
        <p:nvPicPr>
          <p:cNvPr id="31" name="Picture 20" descr="Launching tubes">
            <a:extLst>
              <a:ext uri="{FF2B5EF4-FFF2-40B4-BE49-F238E27FC236}">
                <a16:creationId xmlns:a16="http://schemas.microsoft.com/office/drawing/2014/main" id="{89341673-DAF0-7ADA-26EE-14575AD0B9E2}"/>
              </a:ext>
            </a:extLst>
          </p:cNvPr>
          <p:cNvPicPr>
            <a:picLocks noChangeAspect="1"/>
          </p:cNvPicPr>
          <p:nvPr/>
        </p:nvPicPr>
        <p:blipFill>
          <a:blip r:embed="rId2"/>
          <a:srcRect l="22199" r="10946" b="-3"/>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10439400" y="6356350"/>
            <a:ext cx="914400" cy="365125"/>
          </a:xfrm>
        </p:spPr>
        <p:txBody>
          <a:bodyPr vert="horz" lIns="91440" tIns="45720" rIns="91440" bIns="45720" rtlCol="0" anchor="ctr">
            <a:normAutofit/>
          </a:bodyPr>
          <a:lstStyle/>
          <a:p>
            <a:pPr>
              <a:spcAft>
                <a:spcPts val="600"/>
              </a:spcAft>
              <a:defRPr/>
            </a:pPr>
            <a:fld id="{5075537C-CA84-1446-933C-8E9D027F9201}" type="slidenum">
              <a:rPr lang="en-US" sz="1200">
                <a:solidFill>
                  <a:srgbClr val="FFFFFF"/>
                </a:solidFill>
                <a:latin typeface="Calibri" panose="020F0502020204030204"/>
              </a:rPr>
              <a:pPr>
                <a:spcAft>
                  <a:spcPts val="600"/>
                </a:spcAft>
                <a:defRPr/>
              </a:pPr>
              <a:t>4</a:t>
            </a:fld>
            <a:endParaRPr lang="en-US" sz="1200">
              <a:solidFill>
                <a:srgbClr val="FFFFFF"/>
              </a:solidFill>
              <a:latin typeface="Calibri" panose="020F0502020204030204"/>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5AA03EDC-7067-4DFF-B672-541D016AA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EBF3E39-B0BE-496A-8604-9007470FFA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000" cy="6865473"/>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871442" y="685800"/>
            <a:ext cx="4353116" cy="147466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spcAft>
                <a:spcPts val="600"/>
              </a:spcAft>
            </a:pPr>
            <a:r>
              <a:rPr lang="en-US" sz="3200" dirty="0">
                <a:solidFill>
                  <a:srgbClr val="595959"/>
                </a:solidFill>
                <a:latin typeface="Calibri Light"/>
                <a:ea typeface="+mj-ea"/>
                <a:cs typeface="Calibri Light"/>
              </a:rPr>
              <a:t>Site with Highest </a:t>
            </a:r>
            <a:r>
              <a:rPr lang="en-US" sz="3200" kern="1200" dirty="0">
                <a:solidFill>
                  <a:srgbClr val="595959"/>
                </a:solidFill>
                <a:latin typeface="Calibri Light"/>
                <a:ea typeface="+mj-ea"/>
                <a:cs typeface="Calibri Light"/>
              </a:rPr>
              <a:t>Success </a:t>
            </a:r>
            <a:r>
              <a:rPr lang="en-US" sz="3200" dirty="0">
                <a:solidFill>
                  <a:srgbClr val="595959"/>
                </a:solidFill>
                <a:latin typeface="Calibri Light"/>
                <a:ea typeface="+mj-ea"/>
                <a:cs typeface="Calibri Light"/>
              </a:rPr>
              <a:t>Ratio</a:t>
            </a:r>
            <a:endParaRPr lang="es-ES">
              <a:latin typeface="Calibri Light"/>
              <a:ea typeface="+mj-ea"/>
              <a:cs typeface="Calibri Light"/>
            </a:endParaRPr>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871442" y="2447337"/>
            <a:ext cx="4353116" cy="3770434"/>
          </a:xfrm>
          <a:prstGeom prst="rect">
            <a:avLst/>
          </a:prstGeom>
        </p:spPr>
        <p:txBody>
          <a:bodyPr vert="horz" lIns="91440" tIns="45720" rIns="91440" bIns="45720" rtlCol="0" anchor="t">
            <a:normAutofit/>
          </a:bodyPr>
          <a:lstStyle/>
          <a:p>
            <a:pPr>
              <a:spcBef>
                <a:spcPts val="1400"/>
              </a:spcBef>
            </a:pPr>
            <a:r>
              <a:rPr lang="en-US" sz="1700" dirty="0">
                <a:solidFill>
                  <a:srgbClr val="595959"/>
                </a:solidFill>
                <a:ea typeface="+mn-lt"/>
                <a:cs typeface="+mn-lt"/>
              </a:rPr>
              <a:t>This dashboard screenshot presents a pie chart focusing on the launch site with the highest success ratio. The chart visually displays the proportion of successful vs. unsuccessful launches at the selected site. By analyzing this, we can conclude which launch site consistently performs the best in terms of successful missions. This finding is crucial for optimizing future launches and improving mission planning strategies at the most reliable locations.</a:t>
            </a:r>
            <a:endParaRPr lang="es-ES" dirty="0">
              <a:ea typeface="+mn-lt"/>
              <a:cs typeface="+mn-lt"/>
            </a:endParaRPr>
          </a:p>
          <a:p>
            <a:pPr>
              <a:spcBef>
                <a:spcPts val="1400"/>
              </a:spcBef>
            </a:pPr>
            <a:endParaRPr lang="en-US" sz="1700">
              <a:solidFill>
                <a:srgbClr val="595959"/>
              </a:solidFill>
            </a:endParaRPr>
          </a:p>
        </p:txBody>
      </p:sp>
      <p:pic>
        <p:nvPicPr>
          <p:cNvPr id="2" name="Imagen 1" descr="Gráfico, Gráfico circular&#10;&#10;Descripción generada automáticamente">
            <a:extLst>
              <a:ext uri="{FF2B5EF4-FFF2-40B4-BE49-F238E27FC236}">
                <a16:creationId xmlns:a16="http://schemas.microsoft.com/office/drawing/2014/main" id="{C1CE63A6-6AC5-3546-AB14-480136A5D09A}"/>
              </a:ext>
            </a:extLst>
          </p:cNvPr>
          <p:cNvPicPr>
            <a:picLocks noChangeAspect="1"/>
          </p:cNvPicPr>
          <p:nvPr/>
        </p:nvPicPr>
        <p:blipFill>
          <a:blip r:embed="rId2"/>
          <a:stretch>
            <a:fillRect/>
          </a:stretch>
        </p:blipFill>
        <p:spPr>
          <a:xfrm>
            <a:off x="6101863" y="1953718"/>
            <a:ext cx="6086594" cy="2984410"/>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9180576" y="6356350"/>
            <a:ext cx="2743200" cy="365125"/>
          </a:xfrm>
        </p:spPr>
        <p:txBody>
          <a:bodyPr vert="horz" lIns="91440" tIns="45720" rIns="91440" bIns="45720" rtlCol="0" anchor="ctr">
            <a:normAutofit/>
          </a:bodyPr>
          <a:lstStyle/>
          <a:p>
            <a:pPr>
              <a:spcAft>
                <a:spcPts val="600"/>
              </a:spcAft>
            </a:pPr>
            <a:fld id="{5075537C-CA84-1446-933C-8E9D027F9201}" type="slidenum">
              <a:rPr lang="en-US" sz="900">
                <a:solidFill>
                  <a:schemeClr val="tx1">
                    <a:tint val="75000"/>
                  </a:schemeClr>
                </a:solidFill>
                <a:latin typeface="+mn-lt"/>
              </a:rPr>
              <a:pPr>
                <a:spcAft>
                  <a:spcPts val="600"/>
                </a:spcAft>
              </a:pPr>
              <a:t>40</a:t>
            </a:fld>
            <a:endParaRPr lang="en-US" sz="900">
              <a:solidFill>
                <a:schemeClr val="tx1">
                  <a:tint val="75000"/>
                </a:schemeClr>
              </a:solidFill>
              <a:latin typeface="+mn-lt"/>
            </a:endParaRPr>
          </a:p>
        </p:txBody>
      </p:sp>
    </p:spTree>
    <p:extLst>
      <p:ext uri="{BB962C8B-B14F-4D97-AF65-F5344CB8AC3E}">
        <p14:creationId xmlns:p14="http://schemas.microsoft.com/office/powerpoint/2010/main" val="256789003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5AA03EDC-7067-4DFF-B672-541D016AA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EBF3E39-B0BE-496A-8604-9007470FFA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000" cy="6865473"/>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871442" y="685800"/>
            <a:ext cx="4353116" cy="147466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spcAft>
                <a:spcPts val="600"/>
              </a:spcAft>
            </a:pPr>
            <a:r>
              <a:rPr lang="en-US" sz="3200" dirty="0">
                <a:solidFill>
                  <a:srgbClr val="595959"/>
                </a:solidFill>
                <a:latin typeface="Calibri Light"/>
                <a:ea typeface="+mj-ea"/>
                <a:cs typeface="Calibri Light"/>
              </a:rPr>
              <a:t>Payload vs. </a:t>
            </a:r>
            <a:r>
              <a:rPr lang="en-US" sz="3200" kern="1200" dirty="0">
                <a:solidFill>
                  <a:srgbClr val="595959"/>
                </a:solidFill>
                <a:latin typeface="Calibri Light"/>
                <a:ea typeface="+mj-ea"/>
                <a:cs typeface="Calibri Light"/>
              </a:rPr>
              <a:t>Launch </a:t>
            </a:r>
            <a:r>
              <a:rPr lang="en-US" sz="3200" dirty="0">
                <a:solidFill>
                  <a:srgbClr val="595959"/>
                </a:solidFill>
                <a:latin typeface="Calibri Light"/>
                <a:ea typeface="+mj-ea"/>
                <a:cs typeface="Calibri Light"/>
              </a:rPr>
              <a:t>Outcome</a:t>
            </a:r>
            <a:r>
              <a:rPr lang="en-US" sz="3200" kern="1200" dirty="0">
                <a:solidFill>
                  <a:srgbClr val="595959"/>
                </a:solidFill>
                <a:latin typeface="Calibri Light"/>
                <a:ea typeface="+mj-ea"/>
                <a:cs typeface="Calibri Light"/>
              </a:rPr>
              <a:t> for All Sites</a:t>
            </a:r>
            <a:endParaRPr lang="es-ES" dirty="0">
              <a:latin typeface="Calibri Light"/>
              <a:ea typeface="+mj-ea"/>
              <a:cs typeface="Calibri Light"/>
            </a:endParaRPr>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871442" y="2447337"/>
            <a:ext cx="4353116" cy="3770434"/>
          </a:xfrm>
          <a:prstGeom prst="rect">
            <a:avLst/>
          </a:prstGeom>
        </p:spPr>
        <p:txBody>
          <a:bodyPr vert="horz" lIns="91440" tIns="45720" rIns="91440" bIns="45720" rtlCol="0" anchor="t">
            <a:normAutofit lnSpcReduction="10000"/>
          </a:bodyPr>
          <a:lstStyle/>
          <a:p>
            <a:pPr>
              <a:spcBef>
                <a:spcPts val="1400"/>
              </a:spcBef>
            </a:pPr>
            <a:r>
              <a:rPr lang="en-US" sz="1700" dirty="0">
                <a:solidFill>
                  <a:srgbClr val="595959"/>
                </a:solidFill>
                <a:ea typeface="+mn-lt"/>
                <a:cs typeface="+mn-lt"/>
              </a:rPr>
              <a:t>This dashboard screenshot showcases a scatter plot of payload mass vs. launch outcomes for all sites, with the payload range adjusted using the range slider. The plot provides insights into how payload mass influences the success rate of launches across different booster versions. By observing the scatter points, you can identify the payload ranges with the highest and lowest success rates, as well as which booster versions tend to perform better under certain payload conditions. This analysis is essential for optimizing payload management and selecting the appropriate boosters for future missions to improve launch success.</a:t>
            </a:r>
            <a:endParaRPr lang="es-ES" dirty="0">
              <a:ea typeface="+mn-lt"/>
              <a:cs typeface="+mn-lt"/>
            </a:endParaRPr>
          </a:p>
          <a:p>
            <a:pPr>
              <a:spcBef>
                <a:spcPts val="1400"/>
              </a:spcBef>
            </a:pPr>
            <a:endParaRPr lang="en-US" sz="1700">
              <a:solidFill>
                <a:srgbClr val="595959"/>
              </a:solidFill>
            </a:endParaRPr>
          </a:p>
        </p:txBody>
      </p:sp>
      <p:pic>
        <p:nvPicPr>
          <p:cNvPr id="2" name="Imagen 1">
            <a:extLst>
              <a:ext uri="{FF2B5EF4-FFF2-40B4-BE49-F238E27FC236}">
                <a16:creationId xmlns:a16="http://schemas.microsoft.com/office/drawing/2014/main" id="{C1CE63A6-6AC5-3546-AB14-480136A5D09A}"/>
              </a:ext>
            </a:extLst>
          </p:cNvPr>
          <p:cNvPicPr>
            <a:picLocks noChangeAspect="1"/>
          </p:cNvPicPr>
          <p:nvPr/>
        </p:nvPicPr>
        <p:blipFill>
          <a:blip r:embed="rId2"/>
          <a:stretch>
            <a:fillRect/>
          </a:stretch>
        </p:blipFill>
        <p:spPr>
          <a:xfrm>
            <a:off x="6101863" y="2521071"/>
            <a:ext cx="6086594" cy="1849704"/>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9180576" y="6356350"/>
            <a:ext cx="2743200" cy="365125"/>
          </a:xfrm>
        </p:spPr>
        <p:txBody>
          <a:bodyPr vert="horz" lIns="91440" tIns="45720" rIns="91440" bIns="45720" rtlCol="0" anchor="ctr">
            <a:normAutofit/>
          </a:bodyPr>
          <a:lstStyle/>
          <a:p>
            <a:pPr>
              <a:spcAft>
                <a:spcPts val="600"/>
              </a:spcAft>
            </a:pPr>
            <a:fld id="{5075537C-CA84-1446-933C-8E9D027F9201}" type="slidenum">
              <a:rPr lang="en-US" sz="900">
                <a:solidFill>
                  <a:schemeClr val="tx1">
                    <a:tint val="75000"/>
                  </a:schemeClr>
                </a:solidFill>
                <a:latin typeface="+mn-lt"/>
              </a:rPr>
              <a:pPr>
                <a:spcAft>
                  <a:spcPts val="600"/>
                </a:spcAft>
              </a:pPr>
              <a:t>41</a:t>
            </a:fld>
            <a:endParaRPr lang="en-US" sz="900">
              <a:solidFill>
                <a:schemeClr val="tx1">
                  <a:tint val="75000"/>
                </a:schemeClr>
              </a:solidFill>
              <a:latin typeface="+mn-lt"/>
            </a:endParaRPr>
          </a:p>
        </p:txBody>
      </p:sp>
    </p:spTree>
    <p:extLst>
      <p:ext uri="{BB962C8B-B14F-4D97-AF65-F5344CB8AC3E}">
        <p14:creationId xmlns:p14="http://schemas.microsoft.com/office/powerpoint/2010/main" val="394031109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4" name="Rectangle 73">
            <a:extLst>
              <a:ext uri="{FF2B5EF4-FFF2-40B4-BE49-F238E27FC236}">
                <a16:creationId xmlns:a16="http://schemas.microsoft.com/office/drawing/2014/main" id="{78532AE1-3E02-470C-B898-A0C62F2E99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E7401DF7-4687-415B-A91D-DB43BEEBDF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464612" cy="68580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8EFC09D2-72D2-4174-A2DF-1017D0FEB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0912" y="685800"/>
            <a:ext cx="6048935" cy="5486400"/>
          </a:xfrm>
          <a:prstGeom prst="rect">
            <a:avLst/>
          </a:prstGeom>
          <a:solidFill>
            <a:schemeClr val="bg1"/>
          </a:solidFill>
          <a:ln w="1270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1368612" y="1095152"/>
            <a:ext cx="4773616" cy="106531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spcAft>
                <a:spcPts val="600"/>
              </a:spcAft>
            </a:pPr>
            <a:r>
              <a:rPr lang="en-US" sz="3200" kern="1200">
                <a:solidFill>
                  <a:schemeClr val="tx1">
                    <a:lumMod val="65000"/>
                    <a:lumOff val="35000"/>
                  </a:schemeClr>
                </a:solidFill>
                <a:latin typeface="+mj-lt"/>
                <a:ea typeface="+mj-ea"/>
                <a:cs typeface="+mj-cs"/>
              </a:rPr>
              <a:t>Classification Accuracy</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1368613" y="2447337"/>
            <a:ext cx="4773616" cy="3171970"/>
          </a:xfrm>
          <a:prstGeom prst="rect">
            <a:avLst/>
          </a:prstGeom>
        </p:spPr>
        <p:txBody>
          <a:bodyPr vert="horz" lIns="91440" tIns="45720" rIns="91440" bIns="45720" rtlCol="0" anchor="t">
            <a:normAutofit/>
          </a:bodyPr>
          <a:lstStyle/>
          <a:p>
            <a:r>
              <a:rPr lang="en-US" sz="1400" b="1">
                <a:solidFill>
                  <a:schemeClr val="tx1">
                    <a:lumMod val="65000"/>
                    <a:lumOff val="35000"/>
                  </a:schemeClr>
                </a:solidFill>
              </a:rPr>
              <a:t>Model Accuracy Calculation</a:t>
            </a:r>
            <a:r>
              <a:rPr lang="en-US" sz="1400">
                <a:solidFill>
                  <a:schemeClr val="tx1">
                    <a:lumMod val="65000"/>
                    <a:lumOff val="35000"/>
                  </a:schemeClr>
                </a:solidFill>
              </a:rPr>
              <a:t>: The accuracy of four classification models was calculated:</a:t>
            </a:r>
          </a:p>
          <a:p>
            <a:r>
              <a:rPr lang="en-US" sz="1400">
                <a:solidFill>
                  <a:schemeClr val="tx1">
                    <a:lumMod val="65000"/>
                    <a:lumOff val="35000"/>
                  </a:schemeClr>
                </a:solidFill>
              </a:rPr>
              <a:t>Logistic Regression: 83.33%</a:t>
            </a:r>
          </a:p>
          <a:p>
            <a:r>
              <a:rPr lang="en-US" sz="1400">
                <a:solidFill>
                  <a:schemeClr val="tx1">
                    <a:lumMod val="65000"/>
                    <a:lumOff val="35000"/>
                  </a:schemeClr>
                </a:solidFill>
              </a:rPr>
              <a:t>SVM: 83.33%</a:t>
            </a:r>
          </a:p>
          <a:p>
            <a:r>
              <a:rPr lang="en-US" sz="1400">
                <a:solidFill>
                  <a:schemeClr val="tx1">
                    <a:lumMod val="65000"/>
                    <a:lumOff val="35000"/>
                  </a:schemeClr>
                </a:solidFill>
              </a:rPr>
              <a:t>Decision Tree: 88.89%</a:t>
            </a:r>
          </a:p>
          <a:p>
            <a:r>
              <a:rPr lang="en-US" sz="1400">
                <a:solidFill>
                  <a:schemeClr val="tx1">
                    <a:lumMod val="65000"/>
                    <a:lumOff val="35000"/>
                  </a:schemeClr>
                </a:solidFill>
              </a:rPr>
              <a:t>KNN: 83.33%</a:t>
            </a:r>
          </a:p>
          <a:p>
            <a:r>
              <a:rPr lang="en-US" sz="1400" b="1">
                <a:solidFill>
                  <a:schemeClr val="tx1">
                    <a:lumMod val="65000"/>
                    <a:lumOff val="35000"/>
                  </a:schemeClr>
                </a:solidFill>
              </a:rPr>
              <a:t>Bar Chart Visualization</a:t>
            </a:r>
            <a:r>
              <a:rPr lang="en-US" sz="1400">
                <a:solidFill>
                  <a:schemeClr val="tx1">
                    <a:lumMod val="65000"/>
                    <a:lumOff val="35000"/>
                  </a:schemeClr>
                </a:solidFill>
              </a:rPr>
              <a:t>: A bar chart was created to visually compare the accuracy of these models, allowing for easy identification of which model performs best.</a:t>
            </a:r>
          </a:p>
          <a:p>
            <a:r>
              <a:rPr lang="en-US" sz="1400" b="1">
                <a:solidFill>
                  <a:schemeClr val="tx1">
                    <a:lumMod val="65000"/>
                    <a:lumOff val="35000"/>
                  </a:schemeClr>
                </a:solidFill>
              </a:rPr>
              <a:t>Highest Accuracy Model</a:t>
            </a:r>
            <a:r>
              <a:rPr lang="en-US" sz="1400">
                <a:solidFill>
                  <a:schemeClr val="tx1">
                    <a:lumMod val="65000"/>
                    <a:lumOff val="35000"/>
                  </a:schemeClr>
                </a:solidFill>
              </a:rPr>
              <a:t>: From the analysis, the Decision Tree model has the highest accuracy at 88.89%.</a:t>
            </a:r>
          </a:p>
          <a:p>
            <a:pPr>
              <a:spcBef>
                <a:spcPts val="1400"/>
              </a:spcBef>
            </a:pPr>
            <a:endParaRPr lang="en-US" sz="1400">
              <a:solidFill>
                <a:schemeClr val="tx1">
                  <a:lumMod val="65000"/>
                  <a:lumOff val="35000"/>
                </a:schemeClr>
              </a:solidFill>
            </a:endParaRPr>
          </a:p>
        </p:txBody>
      </p:sp>
      <p:pic>
        <p:nvPicPr>
          <p:cNvPr id="2" name="Imagen 1" descr="Gráfico, Gráfico de barras&#10;&#10;Descripción generada automáticamente">
            <a:extLst>
              <a:ext uri="{FF2B5EF4-FFF2-40B4-BE49-F238E27FC236}">
                <a16:creationId xmlns:a16="http://schemas.microsoft.com/office/drawing/2014/main" id="{92E8348E-2C3F-552E-3281-9C66F273B3DE}"/>
              </a:ext>
            </a:extLst>
          </p:cNvPr>
          <p:cNvPicPr>
            <a:picLocks noChangeAspect="1"/>
          </p:cNvPicPr>
          <p:nvPr/>
        </p:nvPicPr>
        <p:blipFill>
          <a:blip r:embed="rId2"/>
          <a:srcRect l="24200" r="18031"/>
          <a:stretch/>
        </p:blipFill>
        <p:spPr>
          <a:xfrm>
            <a:off x="8137339" y="1789812"/>
            <a:ext cx="3381935" cy="3278373"/>
          </a:xfrm>
          <a:prstGeom prst="rect">
            <a:avLst/>
          </a:prstGeom>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9180576" y="6356350"/>
            <a:ext cx="2743200" cy="365125"/>
          </a:xfrm>
        </p:spPr>
        <p:txBody>
          <a:bodyPr vert="horz" lIns="91440" tIns="45720" rIns="91440" bIns="45720" rtlCol="0" anchor="ctr">
            <a:normAutofit/>
          </a:bodyPr>
          <a:lstStyle/>
          <a:p>
            <a:pPr>
              <a:spcAft>
                <a:spcPts val="600"/>
              </a:spcAft>
              <a:defRPr/>
            </a:pPr>
            <a:fld id="{5075537C-CA84-1446-933C-8E9D027F9201}" type="slidenum">
              <a:rPr lang="en-US" sz="900">
                <a:solidFill>
                  <a:schemeClr val="tx1">
                    <a:tint val="75000"/>
                  </a:schemeClr>
                </a:solidFill>
                <a:latin typeface="+mn-lt"/>
              </a:rPr>
              <a:pPr>
                <a:spcAft>
                  <a:spcPts val="600"/>
                </a:spcAft>
                <a:defRPr/>
              </a:pPr>
              <a:t>43</a:t>
            </a:fld>
            <a:endParaRPr lang="en-US" sz="900">
              <a:solidFill>
                <a:schemeClr val="tx1">
                  <a:tint val="75000"/>
                </a:schemeClr>
              </a:solidFill>
              <a:latin typeface="+mn-lt"/>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78532AE1-3E02-470C-B898-A0C62F2E99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7401DF7-4687-415B-A91D-DB43BEEBDF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464612" cy="68580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8EFC09D2-72D2-4174-A2DF-1017D0FEB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0912" y="685800"/>
            <a:ext cx="6048935" cy="5486400"/>
          </a:xfrm>
          <a:prstGeom prst="rect">
            <a:avLst/>
          </a:prstGeom>
          <a:solidFill>
            <a:schemeClr val="bg1"/>
          </a:solidFill>
          <a:ln w="1270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1368612" y="1095152"/>
            <a:ext cx="4773616" cy="106531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spcAft>
                <a:spcPts val="600"/>
              </a:spcAft>
            </a:pPr>
            <a:r>
              <a:rPr lang="en-US" sz="3200" kern="1200">
                <a:solidFill>
                  <a:schemeClr val="tx1">
                    <a:lumMod val="65000"/>
                    <a:lumOff val="35000"/>
                  </a:schemeClr>
                </a:solidFill>
                <a:latin typeface="+mj-lt"/>
                <a:ea typeface="+mj-ea"/>
                <a:cs typeface="+mj-cs"/>
              </a:rPr>
              <a:t>Confusion Matrix</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1368613" y="2447337"/>
            <a:ext cx="4773616" cy="3171970"/>
          </a:xfrm>
          <a:prstGeom prst="rect">
            <a:avLst/>
          </a:prstGeom>
        </p:spPr>
        <p:txBody>
          <a:bodyPr vert="horz" lIns="91440" tIns="45720" rIns="91440" bIns="45720" rtlCol="0" anchor="t">
            <a:normAutofit/>
          </a:bodyPr>
          <a:lstStyle/>
          <a:p>
            <a:r>
              <a:rPr lang="en-US" sz="1100">
                <a:solidFill>
                  <a:schemeClr val="tx1">
                    <a:lumMod val="65000"/>
                    <a:lumOff val="35000"/>
                  </a:schemeClr>
                </a:solidFill>
              </a:rPr>
              <a:t>he confusion matrix for the best-performing model, the Decision Tree (88.89% accuracy), shows the distribution of correctly and incorrectly classified instances. It helps to evaluate how well the model distinguishes between successful and failed outcomes:</a:t>
            </a:r>
          </a:p>
          <a:p>
            <a:r>
              <a:rPr lang="en-US" sz="1100" b="1">
                <a:solidFill>
                  <a:schemeClr val="tx1">
                    <a:lumMod val="65000"/>
                    <a:lumOff val="35000"/>
                  </a:schemeClr>
                </a:solidFill>
              </a:rPr>
              <a:t>True Positives (TP)</a:t>
            </a:r>
            <a:r>
              <a:rPr lang="en-US" sz="1100">
                <a:solidFill>
                  <a:schemeClr val="tx1">
                    <a:lumMod val="65000"/>
                    <a:lumOff val="35000"/>
                  </a:schemeClr>
                </a:solidFill>
              </a:rPr>
              <a:t>: Cases where the model correctly predicted success.</a:t>
            </a:r>
          </a:p>
          <a:p>
            <a:r>
              <a:rPr lang="en-US" sz="1100" b="1">
                <a:solidFill>
                  <a:schemeClr val="tx1">
                    <a:lumMod val="65000"/>
                    <a:lumOff val="35000"/>
                  </a:schemeClr>
                </a:solidFill>
              </a:rPr>
              <a:t>True Negatives (TN)</a:t>
            </a:r>
            <a:r>
              <a:rPr lang="en-US" sz="1100">
                <a:solidFill>
                  <a:schemeClr val="tx1">
                    <a:lumMod val="65000"/>
                    <a:lumOff val="35000"/>
                  </a:schemeClr>
                </a:solidFill>
              </a:rPr>
              <a:t>: Cases where the model correctly predicted failure.</a:t>
            </a:r>
          </a:p>
          <a:p>
            <a:r>
              <a:rPr lang="en-US" sz="1100" b="1">
                <a:solidFill>
                  <a:schemeClr val="tx1">
                    <a:lumMod val="65000"/>
                    <a:lumOff val="35000"/>
                  </a:schemeClr>
                </a:solidFill>
              </a:rPr>
              <a:t>False Positives (FP)</a:t>
            </a:r>
            <a:r>
              <a:rPr lang="en-US" sz="1100">
                <a:solidFill>
                  <a:schemeClr val="tx1">
                    <a:lumMod val="65000"/>
                    <a:lumOff val="35000"/>
                  </a:schemeClr>
                </a:solidFill>
              </a:rPr>
              <a:t>: Cases where the model incorrectly predicted success (actual outcome was failure).</a:t>
            </a:r>
          </a:p>
          <a:p>
            <a:r>
              <a:rPr lang="en-US" sz="1100" b="1">
                <a:solidFill>
                  <a:schemeClr val="tx1">
                    <a:lumMod val="65000"/>
                    <a:lumOff val="35000"/>
                  </a:schemeClr>
                </a:solidFill>
              </a:rPr>
              <a:t>False Negatives (FN)</a:t>
            </a:r>
            <a:r>
              <a:rPr lang="en-US" sz="1100">
                <a:solidFill>
                  <a:schemeClr val="tx1">
                    <a:lumMod val="65000"/>
                    <a:lumOff val="35000"/>
                  </a:schemeClr>
                </a:solidFill>
              </a:rPr>
              <a:t>: Cases where the model incorrectly predicted failure (actual outcome was success).</a:t>
            </a:r>
          </a:p>
          <a:p>
            <a:r>
              <a:rPr lang="en-US" sz="1100">
                <a:solidFill>
                  <a:schemeClr val="tx1">
                    <a:lumMod val="65000"/>
                    <a:lumOff val="35000"/>
                  </a:schemeClr>
                </a:solidFill>
              </a:rPr>
              <a:t>This provides insight into the model's strengths and weaknesses beyond accuracy.</a:t>
            </a:r>
          </a:p>
          <a:p>
            <a:pPr>
              <a:spcBef>
                <a:spcPts val="1400"/>
              </a:spcBef>
            </a:pPr>
            <a:endParaRPr lang="en-US" sz="1100">
              <a:solidFill>
                <a:schemeClr val="tx1">
                  <a:lumMod val="65000"/>
                  <a:lumOff val="35000"/>
                </a:schemeClr>
              </a:solidFill>
            </a:endParaRPr>
          </a:p>
        </p:txBody>
      </p:sp>
      <p:pic>
        <p:nvPicPr>
          <p:cNvPr id="3" name="Imagen 2">
            <a:extLst>
              <a:ext uri="{FF2B5EF4-FFF2-40B4-BE49-F238E27FC236}">
                <a16:creationId xmlns:a16="http://schemas.microsoft.com/office/drawing/2014/main" id="{8ACE0262-CDFE-0E44-1821-B6F862E99B83}"/>
              </a:ext>
            </a:extLst>
          </p:cNvPr>
          <p:cNvPicPr>
            <a:picLocks noChangeAspect="1"/>
          </p:cNvPicPr>
          <p:nvPr/>
        </p:nvPicPr>
        <p:blipFill>
          <a:blip r:embed="rId2"/>
          <a:stretch>
            <a:fillRect/>
          </a:stretch>
        </p:blipFill>
        <p:spPr>
          <a:xfrm>
            <a:off x="8137339" y="1983222"/>
            <a:ext cx="3381935" cy="2891554"/>
          </a:xfrm>
          <a:prstGeom prst="rect">
            <a:avLst/>
          </a:prstGeom>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9180576" y="6356350"/>
            <a:ext cx="2743200" cy="365125"/>
          </a:xfrm>
        </p:spPr>
        <p:txBody>
          <a:bodyPr vert="horz" lIns="91440" tIns="45720" rIns="91440" bIns="45720" rtlCol="0" anchor="ctr">
            <a:normAutofit/>
          </a:bodyPr>
          <a:lstStyle/>
          <a:p>
            <a:pPr>
              <a:spcAft>
                <a:spcPts val="600"/>
              </a:spcAft>
            </a:pPr>
            <a:fld id="{5075537C-CA84-1446-933C-8E9D027F9201}" type="slidenum">
              <a:rPr lang="en-US" sz="900">
                <a:solidFill>
                  <a:schemeClr val="tx1">
                    <a:tint val="75000"/>
                  </a:schemeClr>
                </a:solidFill>
                <a:latin typeface="+mn-lt"/>
              </a:rPr>
              <a:pPr>
                <a:spcAft>
                  <a:spcPts val="600"/>
                </a:spcAft>
              </a:pPr>
              <a:t>44</a:t>
            </a:fld>
            <a:endParaRPr lang="en-US" sz="900">
              <a:solidFill>
                <a:schemeClr val="tx1">
                  <a:tint val="75000"/>
                </a:schemeClr>
              </a:solidFill>
              <a:latin typeface="+mn-lt"/>
            </a:endParaRPr>
          </a:p>
        </p:txBody>
      </p:sp>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3">
            <a:extLst>
              <a:ext uri="{FF2B5EF4-FFF2-40B4-BE49-F238E27FC236}">
                <a16:creationId xmlns:a16="http://schemas.microsoft.com/office/drawing/2014/main" id="{98DDA986-B6EE-4642-AC60-0490373E69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15">
            <a:extLst>
              <a:ext uri="{FF2B5EF4-FFF2-40B4-BE49-F238E27FC236}">
                <a16:creationId xmlns:a16="http://schemas.microsoft.com/office/drawing/2014/main" id="{80B62878-12EF-4E97-A284-47BAFC30DA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9" cy="68580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17">
            <a:extLst>
              <a:ext uri="{FF2B5EF4-FFF2-40B4-BE49-F238E27FC236}">
                <a16:creationId xmlns:a16="http://schemas.microsoft.com/office/drawing/2014/main" id="{6D79188D-1ED5-4705-B8C7-5D6FB7670A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95514" y="685800"/>
            <a:ext cx="10800972" cy="548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1616054" y="1261137"/>
            <a:ext cx="8959893" cy="88836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spcAft>
                <a:spcPts val="600"/>
              </a:spcAft>
            </a:pPr>
            <a:r>
              <a:rPr lang="en-US" sz="3200" kern="1200">
                <a:solidFill>
                  <a:schemeClr val="tx1">
                    <a:lumMod val="65000"/>
                    <a:lumOff val="35000"/>
                  </a:schemeClr>
                </a:solidFill>
                <a:latin typeface="+mj-lt"/>
                <a:ea typeface="+mj-ea"/>
                <a:cs typeface="+mj-cs"/>
              </a:rPr>
              <a:t>Conclusions</a:t>
            </a:r>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1616054" y="2427383"/>
            <a:ext cx="8959892" cy="3169482"/>
          </a:xfrm>
          <a:prstGeom prst="rect">
            <a:avLst/>
          </a:prstGeom>
        </p:spPr>
        <p:txBody>
          <a:bodyPr vert="horz" lIns="91440" tIns="45720" rIns="91440" bIns="45720" rtlCol="0" anchor="t">
            <a:normAutofit/>
          </a:bodyPr>
          <a:lstStyle/>
          <a:p>
            <a:r>
              <a:rPr lang="en-US" sz="1700" b="1">
                <a:solidFill>
                  <a:schemeClr val="tx1">
                    <a:lumMod val="65000"/>
                    <a:lumOff val="35000"/>
                  </a:schemeClr>
                </a:solidFill>
              </a:rPr>
              <a:t>Point 1</a:t>
            </a:r>
            <a:r>
              <a:rPr lang="en-US" sz="1700">
                <a:solidFill>
                  <a:schemeClr val="tx1">
                    <a:lumMod val="65000"/>
                    <a:lumOff val="35000"/>
                  </a:schemeClr>
                </a:solidFill>
              </a:rPr>
              <a:t>: The Decision Tree model demonstrated the highest classification accuracy (88.89%), making it the most reliable predictor for Falcon 9 landing success compared to Logistic Regression, SVM, and KNN models.</a:t>
            </a:r>
          </a:p>
          <a:p>
            <a:r>
              <a:rPr lang="en-US" sz="1700" b="1">
                <a:solidFill>
                  <a:schemeClr val="tx1">
                    <a:lumMod val="65000"/>
                    <a:lumOff val="35000"/>
                  </a:schemeClr>
                </a:solidFill>
              </a:rPr>
              <a:t>Point 2</a:t>
            </a:r>
            <a:r>
              <a:rPr lang="en-US" sz="1700">
                <a:solidFill>
                  <a:schemeClr val="tx1">
                    <a:lumMod val="65000"/>
                    <a:lumOff val="35000"/>
                  </a:schemeClr>
                </a:solidFill>
              </a:rPr>
              <a:t>: Successful landing outcomes are influenced by the payload mass, with a clear correlation between moderate payload ranges and higher success rates, especially with newer booster versions.</a:t>
            </a:r>
          </a:p>
          <a:p>
            <a:r>
              <a:rPr lang="en-US" sz="1700" b="1">
                <a:solidFill>
                  <a:schemeClr val="tx1">
                    <a:lumMod val="65000"/>
                    <a:lumOff val="35000"/>
                  </a:schemeClr>
                </a:solidFill>
              </a:rPr>
              <a:t>Point 3</a:t>
            </a:r>
            <a:r>
              <a:rPr lang="en-US" sz="1700">
                <a:solidFill>
                  <a:schemeClr val="tx1">
                    <a:lumMod val="65000"/>
                    <a:lumOff val="35000"/>
                  </a:schemeClr>
                </a:solidFill>
              </a:rPr>
              <a:t>: Launch sites, particularly those beginning with "CCA" (Cape Canaveral), were pivotal for SpaceX launches, as they were frequently used and had relatively high success rates.</a:t>
            </a:r>
          </a:p>
          <a:p>
            <a:r>
              <a:rPr lang="en-US" sz="1700" b="1">
                <a:solidFill>
                  <a:schemeClr val="tx1">
                    <a:lumMod val="65000"/>
                    <a:lumOff val="35000"/>
                  </a:schemeClr>
                </a:solidFill>
              </a:rPr>
              <a:t>Point 4</a:t>
            </a:r>
            <a:r>
              <a:rPr lang="en-US" sz="1700">
                <a:solidFill>
                  <a:schemeClr val="tx1">
                    <a:lumMod val="65000"/>
                    <a:lumOff val="35000"/>
                  </a:schemeClr>
                </a:solidFill>
              </a:rPr>
              <a:t>: The proximity of launch sites to coastlines, highways, and railways offers logistical advantages, with most successful launches occurring from well-positioned sites like Cape Canaveral, which had an important role in mission successes.</a:t>
            </a:r>
          </a:p>
          <a:p>
            <a:pPr>
              <a:spcBef>
                <a:spcPts val="1400"/>
              </a:spcBef>
            </a:pPr>
            <a:endParaRPr lang="en-US" sz="1700">
              <a:solidFill>
                <a:schemeClr val="tx1">
                  <a:lumMod val="65000"/>
                  <a:lumOff val="35000"/>
                </a:schemeClr>
              </a:solidFill>
            </a:endParaRPr>
          </a:p>
        </p:txBody>
      </p:sp>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a:xfrm>
            <a:off x="9180576" y="6356350"/>
            <a:ext cx="2743200" cy="365125"/>
          </a:xfrm>
        </p:spPr>
        <p:txBody>
          <a:bodyPr vert="horz" lIns="91440" tIns="45720" rIns="91440" bIns="45720" rtlCol="0" anchor="ctr">
            <a:normAutofit/>
          </a:bodyPr>
          <a:lstStyle/>
          <a:p>
            <a:pPr>
              <a:spcAft>
                <a:spcPts val="600"/>
              </a:spcAft>
            </a:pPr>
            <a:fld id="{5075537C-CA84-1446-933C-8E9D027F9201}" type="slidenum">
              <a:rPr lang="en-US" sz="800">
                <a:solidFill>
                  <a:srgbClr val="595959"/>
                </a:solidFill>
                <a:latin typeface="+mn-lt"/>
              </a:rPr>
              <a:pPr>
                <a:spcAft>
                  <a:spcPts val="600"/>
                </a:spcAft>
              </a:pPr>
              <a:t>45</a:t>
            </a:fld>
            <a:endParaRPr lang="en-US" sz="800">
              <a:solidFill>
                <a:srgbClr val="595959"/>
              </a:solidFill>
              <a:latin typeface="+mn-lt"/>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15">
            <a:extLst>
              <a:ext uri="{FF2B5EF4-FFF2-40B4-BE49-F238E27FC236}">
                <a16:creationId xmlns:a16="http://schemas.microsoft.com/office/drawing/2014/main" id="{98DDA986-B6EE-4642-AC60-0490373E69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17">
            <a:extLst>
              <a:ext uri="{FF2B5EF4-FFF2-40B4-BE49-F238E27FC236}">
                <a16:creationId xmlns:a16="http://schemas.microsoft.com/office/drawing/2014/main" id="{80B62878-12EF-4E97-A284-47BAFC30DA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9" cy="68580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19">
            <a:extLst>
              <a:ext uri="{FF2B5EF4-FFF2-40B4-BE49-F238E27FC236}">
                <a16:creationId xmlns:a16="http://schemas.microsoft.com/office/drawing/2014/main" id="{6D79188D-1ED5-4705-B8C7-5D6FB7670A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95514" y="685800"/>
            <a:ext cx="10800972" cy="548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1616054" y="1261137"/>
            <a:ext cx="8959893" cy="88836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spcAft>
                <a:spcPts val="600"/>
              </a:spcAft>
            </a:pPr>
            <a:r>
              <a:rPr lang="en-US" sz="3200" kern="1200">
                <a:solidFill>
                  <a:schemeClr val="tx1">
                    <a:lumMod val="65000"/>
                    <a:lumOff val="35000"/>
                  </a:schemeClr>
                </a:solidFill>
                <a:latin typeface="+mj-lt"/>
                <a:ea typeface="+mj-ea"/>
                <a:cs typeface="+mj-cs"/>
              </a:rPr>
              <a:t>Appendix</a:t>
            </a:r>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1616054" y="2427383"/>
            <a:ext cx="9866476" cy="3169482"/>
          </a:xfrm>
          <a:prstGeom prst="rect">
            <a:avLst/>
          </a:prstGeom>
        </p:spPr>
        <p:txBody>
          <a:bodyPr vert="horz" lIns="91440" tIns="45720" rIns="91440" bIns="45720" rtlCol="0" anchor="t">
            <a:normAutofit/>
          </a:bodyPr>
          <a:lstStyle/>
          <a:p>
            <a:r>
              <a:rPr lang="en-US" sz="2000" dirty="0">
                <a:solidFill>
                  <a:schemeClr val="tx1">
                    <a:lumMod val="65000"/>
                    <a:lumOff val="35000"/>
                  </a:schemeClr>
                </a:solidFill>
                <a:ea typeface="+mn-lt"/>
                <a:cs typeface="+mn-lt"/>
              </a:rPr>
              <a:t>For full Python code snippets, SQL queries, charts, and outputs, visit the project repository's README:</a:t>
            </a:r>
            <a:endParaRPr lang="es-ES" dirty="0">
              <a:solidFill>
                <a:schemeClr val="tx1">
                  <a:lumMod val="65000"/>
                  <a:lumOff val="35000"/>
                </a:schemeClr>
              </a:solidFill>
              <a:cs typeface="Calibri" panose="020F0502020204030204"/>
            </a:endParaRPr>
          </a:p>
          <a:p>
            <a:r>
              <a:rPr lang="en-US" sz="2000" dirty="0">
                <a:solidFill>
                  <a:schemeClr val="tx1">
                    <a:lumMod val="65000"/>
                    <a:lumOff val="35000"/>
                  </a:schemeClr>
                </a:solidFill>
                <a:ea typeface="+mn-lt"/>
                <a:cs typeface="+mn-lt"/>
                <a:hlinkClick r:id="rId3"/>
              </a:rPr>
              <a:t>GitHub Repository - Falcon 9 Landing Prediction</a:t>
            </a:r>
            <a:endParaRPr lang="en-US"/>
          </a:p>
          <a:p>
            <a:endParaRPr lang="en-US" sz="2000" b="1" dirty="0">
              <a:solidFill>
                <a:schemeClr val="tx1">
                  <a:lumMod val="65000"/>
                  <a:lumOff val="35000"/>
                </a:schemeClr>
              </a:solidFill>
              <a:cs typeface="Calibri"/>
            </a:endParaRPr>
          </a:p>
          <a:p>
            <a:pPr>
              <a:spcBef>
                <a:spcPts val="1400"/>
              </a:spcBef>
            </a:pPr>
            <a:endParaRPr lang="en-US" sz="2000" dirty="0">
              <a:solidFill>
                <a:schemeClr val="tx1">
                  <a:lumMod val="65000"/>
                  <a:lumOff val="35000"/>
                </a:schemeClr>
              </a:solidFill>
              <a:cs typeface="Calibri"/>
            </a:endParaRPr>
          </a:p>
        </p:txBody>
      </p:sp>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a:xfrm>
            <a:off x="9180576" y="6356350"/>
            <a:ext cx="2743200" cy="365125"/>
          </a:xfrm>
        </p:spPr>
        <p:txBody>
          <a:bodyPr vert="horz" lIns="91440" tIns="45720" rIns="91440" bIns="45720" rtlCol="0" anchor="ctr">
            <a:normAutofit/>
          </a:bodyPr>
          <a:lstStyle/>
          <a:p>
            <a:pPr>
              <a:spcAft>
                <a:spcPts val="600"/>
              </a:spcAft>
            </a:pPr>
            <a:fld id="{5075537C-CA84-1446-933C-8E9D027F9201}" type="slidenum">
              <a:rPr lang="en-US" sz="800">
                <a:solidFill>
                  <a:srgbClr val="595959"/>
                </a:solidFill>
                <a:latin typeface="+mn-lt"/>
              </a:rPr>
              <a:pPr>
                <a:spcAft>
                  <a:spcPts val="600"/>
                </a:spcAft>
              </a:pPr>
              <a:t>46</a:t>
            </a:fld>
            <a:endParaRPr lang="en-US" sz="800">
              <a:solidFill>
                <a:srgbClr val="595959"/>
              </a:solidFill>
              <a:latin typeface="+mn-lt"/>
            </a:endParaRPr>
          </a:p>
        </p:txBody>
      </p:sp>
      <p:pic>
        <p:nvPicPr>
          <p:cNvPr id="8" name="Imagen 7" descr="Icono&#10;&#10;Descripción generada automáticamente">
            <a:extLst>
              <a:ext uri="{FF2B5EF4-FFF2-40B4-BE49-F238E27FC236}">
                <a16:creationId xmlns:a16="http://schemas.microsoft.com/office/drawing/2014/main" id="{DE211B89-BB4D-224B-91DD-DD58495CCB53}"/>
              </a:ext>
            </a:extLst>
          </p:cNvPr>
          <p:cNvPicPr>
            <a:picLocks noChangeAspect="1"/>
          </p:cNvPicPr>
          <p:nvPr/>
        </p:nvPicPr>
        <p:blipFill>
          <a:blip r:embed="rId4"/>
          <a:stretch>
            <a:fillRect/>
          </a:stretch>
        </p:blipFill>
        <p:spPr>
          <a:xfrm>
            <a:off x="4906108" y="3634153"/>
            <a:ext cx="2356339" cy="2356339"/>
          </a:xfrm>
          <a:prstGeom prst="rect">
            <a:avLst/>
          </a:prstGeom>
        </p:spPr>
      </p:pic>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36">
            <a:extLst>
              <a:ext uri="{FF2B5EF4-FFF2-40B4-BE49-F238E27FC236}">
                <a16:creationId xmlns:a16="http://schemas.microsoft.com/office/drawing/2014/main" id="{6C4028FD-8BAA-4A19-BFDE-594D991B7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838200" y="556995"/>
            <a:ext cx="10515600" cy="113369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5200" kern="1200">
                <a:solidFill>
                  <a:schemeClr val="tx1"/>
                </a:solidFill>
                <a:latin typeface="+mj-lt"/>
                <a:ea typeface="+mj-ea"/>
                <a:cs typeface="+mj-cs"/>
              </a:rPr>
              <a:t>Methodology</a:t>
            </a:r>
          </a:p>
        </p:txBody>
      </p:sp>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5075537C-CA84-1446-933C-8E9D027F9201}" type="slidenum">
              <a:rPr lang="en-US" sz="1200" smtClean="0">
                <a:solidFill>
                  <a:schemeClr val="tx1">
                    <a:tint val="75000"/>
                  </a:schemeClr>
                </a:solidFill>
                <a:latin typeface="+mn-lt"/>
              </a:rPr>
              <a:pPr>
                <a:spcAft>
                  <a:spcPts val="600"/>
                </a:spcAft>
                <a:defRPr/>
              </a:pPr>
              <a:t>6</a:t>
            </a:fld>
            <a:endParaRPr lang="en-US" sz="1200">
              <a:solidFill>
                <a:schemeClr val="tx1">
                  <a:tint val="75000"/>
                </a:schemeClr>
              </a:solidFill>
              <a:latin typeface="+mn-lt"/>
            </a:endParaRPr>
          </a:p>
        </p:txBody>
      </p:sp>
      <p:graphicFrame>
        <p:nvGraphicFramePr>
          <p:cNvPr id="15" name="Content Placeholder 2">
            <a:extLst>
              <a:ext uri="{FF2B5EF4-FFF2-40B4-BE49-F238E27FC236}">
                <a16:creationId xmlns:a16="http://schemas.microsoft.com/office/drawing/2014/main" id="{C3791D2E-73F4-5634-879A-92654B4D8F0B}"/>
              </a:ext>
            </a:extLst>
          </p:cNvPr>
          <p:cNvGraphicFramePr/>
          <p:nvPr>
            <p:extLst>
              <p:ext uri="{D42A27DB-BD31-4B8C-83A1-F6EECF244321}">
                <p14:modId xmlns:p14="http://schemas.microsoft.com/office/powerpoint/2010/main" val="52412691"/>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422538" y="1804011"/>
            <a:ext cx="4300416" cy="4218598"/>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a:cs typeface="Calibri"/>
            </a:endParaRPr>
          </a:p>
        </p:txBody>
      </p:sp>
      <p:sp>
        <p:nvSpPr>
          <p:cNvPr id="40" name="Title 1">
            <a:extLst>
              <a:ext uri="{FF2B5EF4-FFF2-40B4-BE49-F238E27FC236}">
                <a16:creationId xmlns:a16="http://schemas.microsoft.com/office/drawing/2014/main" id="{7A885E98-C166-EF10-4542-3ADE4CF1B6C9}"/>
              </a:ext>
            </a:extLst>
          </p:cNvPr>
          <p:cNvSpPr txBox="1">
            <a:spLocks/>
          </p:cNvSpPr>
          <p:nvPr/>
        </p:nvSpPr>
        <p:spPr>
          <a:xfrm>
            <a:off x="589560" y="856180"/>
            <a:ext cx="4560584" cy="112806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b="1" dirty="0">
                <a:solidFill>
                  <a:schemeClr val="tx1"/>
                </a:solidFill>
                <a:latin typeface="+mj-lt"/>
                <a:ea typeface="+mj-ea"/>
                <a:cs typeface="+mj-cs"/>
              </a:rPr>
              <a:t>Data Wrangling</a:t>
            </a:r>
            <a:endParaRPr lang="en-US" b="1" dirty="0">
              <a:solidFill>
                <a:schemeClr val="tx1"/>
              </a:solidFill>
              <a:latin typeface="+mj-lt"/>
              <a:ea typeface="+mj-ea"/>
              <a:cs typeface="Calibri Light"/>
            </a:endParaRPr>
          </a:p>
        </p:txBody>
      </p:sp>
      <p:grpSp>
        <p:nvGrpSpPr>
          <p:cNvPr id="44" name="Group 14">
            <a:extLst>
              <a:ext uri="{FF2B5EF4-FFF2-40B4-BE49-F238E27FC236}">
                <a16:creationId xmlns:a16="http://schemas.microsoft.com/office/drawing/2014/main" id="{7927D4C3-13F5-B1DF-7E56-519350D0595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42" name="Rectangle 15">
              <a:extLst>
                <a:ext uri="{FF2B5EF4-FFF2-40B4-BE49-F238E27FC236}">
                  <a16:creationId xmlns:a16="http://schemas.microsoft.com/office/drawing/2014/main" id="{8F918367-753C-391B-B4CE-FAA74DFF94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16">
              <a:extLst>
                <a:ext uri="{FF2B5EF4-FFF2-40B4-BE49-F238E27FC236}">
                  <a16:creationId xmlns:a16="http://schemas.microsoft.com/office/drawing/2014/main" id="{EF55C3D5-B8DB-9D0C-5E52-98ED0543B1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6" name="Rectangle 20">
            <a:extLst>
              <a:ext uri="{FF2B5EF4-FFF2-40B4-BE49-F238E27FC236}">
                <a16:creationId xmlns:a16="http://schemas.microsoft.com/office/drawing/2014/main" id="{3F6B5AE9-AD5E-911C-56FD-77DC24A019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ectangle 22">
            <a:extLst>
              <a:ext uri="{FF2B5EF4-FFF2-40B4-BE49-F238E27FC236}">
                <a16:creationId xmlns:a16="http://schemas.microsoft.com/office/drawing/2014/main" id="{6B1DD08B-EFE9-2ADC-08AB-6035285C206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6236794" y="1041391"/>
            <a:ext cx="5195785" cy="5651698"/>
          </a:xfrm>
          <a:prstGeom prst="rect">
            <a:avLst/>
          </a:prstGeom>
          <a:solidFill>
            <a:schemeClr val="bg1"/>
          </a:solidFill>
          <a:ln>
            <a:noFill/>
          </a:ln>
          <a:effectLst>
            <a:outerShdw blurRad="139700" dist="127000" dir="5400000" algn="t" rotWithShape="0">
              <a:prstClr val="black">
                <a:alpha val="15000"/>
              </a:prstClr>
            </a:outerShdw>
            <a:reflection stA="40000" endPos="540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Imagen 1" descr="Diagrama&#10;&#10;Descripción generada automáticamente">
            <a:extLst>
              <a:ext uri="{FF2B5EF4-FFF2-40B4-BE49-F238E27FC236}">
                <a16:creationId xmlns:a16="http://schemas.microsoft.com/office/drawing/2014/main" id="{6262C261-B295-434F-F937-7010C855D0F8}"/>
              </a:ext>
            </a:extLst>
          </p:cNvPr>
          <p:cNvPicPr>
            <a:picLocks noChangeAspect="1"/>
          </p:cNvPicPr>
          <p:nvPr/>
        </p:nvPicPr>
        <p:blipFill>
          <a:blip r:embed="rId2"/>
          <a:stretch>
            <a:fillRect/>
          </a:stretch>
        </p:blipFill>
        <p:spPr>
          <a:xfrm>
            <a:off x="6677024" y="1413737"/>
            <a:ext cx="4605243" cy="4936093"/>
          </a:xfrm>
          <a:prstGeom prst="rect">
            <a:avLst/>
          </a:prstGeom>
        </p:spPr>
      </p:pic>
      <p:graphicFrame>
        <p:nvGraphicFramePr>
          <p:cNvPr id="8" name="Text Placeholder 2">
            <a:extLst>
              <a:ext uri="{FF2B5EF4-FFF2-40B4-BE49-F238E27FC236}">
                <a16:creationId xmlns:a16="http://schemas.microsoft.com/office/drawing/2014/main" id="{A67C023E-7271-FFA5-EB47-DC7390BFF382}"/>
              </a:ext>
            </a:extLst>
          </p:cNvPr>
          <p:cNvGraphicFramePr/>
          <p:nvPr>
            <p:extLst>
              <p:ext uri="{D42A27DB-BD31-4B8C-83A1-F6EECF244321}">
                <p14:modId xmlns:p14="http://schemas.microsoft.com/office/powerpoint/2010/main" val="1517758665"/>
              </p:ext>
            </p:extLst>
          </p:nvPr>
        </p:nvGraphicFramePr>
        <p:xfrm>
          <a:off x="594496" y="1728340"/>
          <a:ext cx="5773198" cy="462848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02" name="Imagen 401" descr="Icono&#10;&#10;Descripción generada automáticamente">
            <a:extLst>
              <a:ext uri="{FF2B5EF4-FFF2-40B4-BE49-F238E27FC236}">
                <a16:creationId xmlns:a16="http://schemas.microsoft.com/office/drawing/2014/main" id="{243DF161-2D49-EC50-9CA3-56383F72F5BC}"/>
              </a:ext>
            </a:extLst>
          </p:cNvPr>
          <p:cNvPicPr>
            <a:picLocks noChangeAspect="1"/>
          </p:cNvPicPr>
          <p:nvPr/>
        </p:nvPicPr>
        <p:blipFill>
          <a:blip r:embed="rId8"/>
          <a:stretch>
            <a:fillRect/>
          </a:stretch>
        </p:blipFill>
        <p:spPr>
          <a:xfrm>
            <a:off x="118334" y="5975542"/>
            <a:ext cx="766758" cy="757754"/>
          </a:xfrm>
          <a:prstGeom prst="rect">
            <a:avLst/>
          </a:prstGeom>
        </p:spPr>
      </p:pic>
    </p:spTree>
    <p:extLst>
      <p:ext uri="{BB962C8B-B14F-4D97-AF65-F5344CB8AC3E}">
        <p14:creationId xmlns:p14="http://schemas.microsoft.com/office/powerpoint/2010/main" val="280316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p:bldAsOne/>
      </p:bldGraphic>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422538" y="1804011"/>
            <a:ext cx="4300416" cy="4218598"/>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a:cs typeface="Calibri"/>
            </a:endParaRPr>
          </a:p>
        </p:txBody>
      </p:sp>
      <p:sp>
        <p:nvSpPr>
          <p:cNvPr id="40" name="Title 1">
            <a:extLst>
              <a:ext uri="{FF2B5EF4-FFF2-40B4-BE49-F238E27FC236}">
                <a16:creationId xmlns:a16="http://schemas.microsoft.com/office/drawing/2014/main" id="{7A885E98-C166-EF10-4542-3ADE4CF1B6C9}"/>
              </a:ext>
            </a:extLst>
          </p:cNvPr>
          <p:cNvSpPr txBox="1">
            <a:spLocks/>
          </p:cNvSpPr>
          <p:nvPr/>
        </p:nvSpPr>
        <p:spPr>
          <a:xfrm>
            <a:off x="589560" y="856180"/>
            <a:ext cx="5874757" cy="112806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b="1" dirty="0">
                <a:solidFill>
                  <a:schemeClr val="tx1"/>
                </a:solidFill>
                <a:latin typeface="+mj-lt"/>
                <a:ea typeface="+mj-ea"/>
                <a:cs typeface="+mj-cs"/>
              </a:rPr>
              <a:t>Data Collection  - Scraping</a:t>
            </a:r>
            <a:endParaRPr lang="en-US" b="1" dirty="0">
              <a:solidFill>
                <a:schemeClr val="tx1"/>
              </a:solidFill>
              <a:latin typeface="+mj-lt"/>
              <a:ea typeface="+mj-ea"/>
              <a:cs typeface="Calibri Light"/>
            </a:endParaRPr>
          </a:p>
        </p:txBody>
      </p:sp>
      <p:grpSp>
        <p:nvGrpSpPr>
          <p:cNvPr id="44" name="Group 14">
            <a:extLst>
              <a:ext uri="{FF2B5EF4-FFF2-40B4-BE49-F238E27FC236}">
                <a16:creationId xmlns:a16="http://schemas.microsoft.com/office/drawing/2014/main" id="{7927D4C3-13F5-B1DF-7E56-519350D0595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42" name="Rectangle 15">
              <a:extLst>
                <a:ext uri="{FF2B5EF4-FFF2-40B4-BE49-F238E27FC236}">
                  <a16:creationId xmlns:a16="http://schemas.microsoft.com/office/drawing/2014/main" id="{8F918367-753C-391B-B4CE-FAA74DFF94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16">
              <a:extLst>
                <a:ext uri="{FF2B5EF4-FFF2-40B4-BE49-F238E27FC236}">
                  <a16:creationId xmlns:a16="http://schemas.microsoft.com/office/drawing/2014/main" id="{EF55C3D5-B8DB-9D0C-5E52-98ED0543B1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6" name="Rectangle 20">
            <a:extLst>
              <a:ext uri="{FF2B5EF4-FFF2-40B4-BE49-F238E27FC236}">
                <a16:creationId xmlns:a16="http://schemas.microsoft.com/office/drawing/2014/main" id="{3F6B5AE9-AD5E-911C-56FD-77DC24A019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ectangle 22">
            <a:extLst>
              <a:ext uri="{FF2B5EF4-FFF2-40B4-BE49-F238E27FC236}">
                <a16:creationId xmlns:a16="http://schemas.microsoft.com/office/drawing/2014/main" id="{6B1DD08B-EFE9-2ADC-08AB-6035285C206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6236794" y="1041391"/>
            <a:ext cx="5195785" cy="5651698"/>
          </a:xfrm>
          <a:prstGeom prst="rect">
            <a:avLst/>
          </a:prstGeom>
          <a:solidFill>
            <a:schemeClr val="bg1"/>
          </a:solidFill>
          <a:ln>
            <a:noFill/>
          </a:ln>
          <a:effectLst>
            <a:outerShdw blurRad="139700" dist="127000" dir="5400000" algn="t" rotWithShape="0">
              <a:prstClr val="black">
                <a:alpha val="15000"/>
              </a:prstClr>
            </a:outerShdw>
            <a:reflection stA="40000" endPos="540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8" name="Text Placeholder 2">
            <a:extLst>
              <a:ext uri="{FF2B5EF4-FFF2-40B4-BE49-F238E27FC236}">
                <a16:creationId xmlns:a16="http://schemas.microsoft.com/office/drawing/2014/main" id="{A67C023E-7271-FFA5-EB47-DC7390BFF382}"/>
              </a:ext>
            </a:extLst>
          </p:cNvPr>
          <p:cNvGraphicFramePr/>
          <p:nvPr>
            <p:extLst>
              <p:ext uri="{D42A27DB-BD31-4B8C-83A1-F6EECF244321}">
                <p14:modId xmlns:p14="http://schemas.microsoft.com/office/powerpoint/2010/main" val="1221677311"/>
              </p:ext>
            </p:extLst>
          </p:nvPr>
        </p:nvGraphicFramePr>
        <p:xfrm>
          <a:off x="594496" y="1763509"/>
          <a:ext cx="5646793" cy="42409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23" name="Imagen 122" descr="Diagrama&#10;&#10;Descripción generada automáticamente">
            <a:extLst>
              <a:ext uri="{FF2B5EF4-FFF2-40B4-BE49-F238E27FC236}">
                <a16:creationId xmlns:a16="http://schemas.microsoft.com/office/drawing/2014/main" id="{32FB8B84-7689-4155-91D7-4EEE24C31CE9}"/>
              </a:ext>
            </a:extLst>
          </p:cNvPr>
          <p:cNvPicPr>
            <a:picLocks noChangeAspect="1"/>
          </p:cNvPicPr>
          <p:nvPr/>
        </p:nvPicPr>
        <p:blipFill>
          <a:blip r:embed="rId7"/>
          <a:stretch>
            <a:fillRect/>
          </a:stretch>
        </p:blipFill>
        <p:spPr>
          <a:xfrm>
            <a:off x="6355502" y="1713221"/>
            <a:ext cx="4949389" cy="4301955"/>
          </a:xfrm>
          <a:prstGeom prst="rect">
            <a:avLst/>
          </a:prstGeom>
        </p:spPr>
      </p:pic>
      <p:pic>
        <p:nvPicPr>
          <p:cNvPr id="392" name="Imagen 391" descr="Icono&#10;&#10;Descripción generada automáticamente">
            <a:extLst>
              <a:ext uri="{FF2B5EF4-FFF2-40B4-BE49-F238E27FC236}">
                <a16:creationId xmlns:a16="http://schemas.microsoft.com/office/drawing/2014/main" id="{CBC9AA05-E6AA-1F6E-2423-BB136F4CF73F}"/>
              </a:ext>
            </a:extLst>
          </p:cNvPr>
          <p:cNvPicPr>
            <a:picLocks noChangeAspect="1"/>
          </p:cNvPicPr>
          <p:nvPr/>
        </p:nvPicPr>
        <p:blipFill>
          <a:blip r:embed="rId8"/>
          <a:stretch>
            <a:fillRect/>
          </a:stretch>
        </p:blipFill>
        <p:spPr>
          <a:xfrm>
            <a:off x="118334" y="5975542"/>
            <a:ext cx="766758" cy="757754"/>
          </a:xfrm>
          <a:prstGeom prst="rect">
            <a:avLst/>
          </a:prstGeom>
        </p:spPr>
      </p:pic>
    </p:spTree>
    <p:extLst>
      <p:ext uri="{BB962C8B-B14F-4D97-AF65-F5344CB8AC3E}">
        <p14:creationId xmlns:p14="http://schemas.microsoft.com/office/powerpoint/2010/main" val="2278808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p:bldAsOne/>
      </p:bldGraphic>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572493" y="238539"/>
            <a:ext cx="11018520" cy="143441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5400" b="1">
                <a:solidFill>
                  <a:schemeClr val="tx1"/>
                </a:solidFill>
                <a:latin typeface="+mj-lt"/>
                <a:ea typeface="+mj-ea"/>
                <a:cs typeface="+mj-cs"/>
              </a:rPr>
              <a:t>Data Wrangling</a:t>
            </a:r>
          </a:p>
        </p:txBody>
      </p:sp>
      <p:sp>
        <p:nvSpPr>
          <p:cNvPr id="30"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02155" y="2094762"/>
            <a:ext cx="7440382" cy="3685419"/>
          </a:xfrm>
          <a:prstGeom prst="rect">
            <a:avLst/>
          </a:prstGeom>
        </p:spPr>
        <p:txBody>
          <a:bodyPr vert="horz" lIns="91440" tIns="45720" rIns="91440" bIns="45720" rtlCol="0" anchor="t">
            <a:normAutofit fontScale="92500" lnSpcReduction="10000"/>
          </a:bodyPr>
          <a:lstStyle/>
          <a:p>
            <a:r>
              <a:rPr lang="en-US" sz="2000" b="1"/>
              <a:t>Load Data</a:t>
            </a:r>
            <a:r>
              <a:rPr lang="en-US" sz="2000"/>
              <a:t>: Import the Falcon 9 launch data from CSV or API response into a Pandas DataFrame.</a:t>
            </a:r>
          </a:p>
          <a:p>
            <a:r>
              <a:rPr lang="en-US" sz="2000" b="1"/>
              <a:t>Handle Missing Values</a:t>
            </a:r>
            <a:r>
              <a:rPr lang="en-US" sz="2000"/>
              <a:t>: Identify and fill or remove missing data, such as payload mass or landing pad details.</a:t>
            </a:r>
          </a:p>
          <a:p>
            <a:r>
              <a:rPr lang="en-US" sz="2000" b="1"/>
              <a:t>Data Cleaning</a:t>
            </a:r>
            <a:r>
              <a:rPr lang="en-US" sz="2000"/>
              <a:t>: Convert data types, standardize column formats, and normalize numerical values.</a:t>
            </a:r>
          </a:p>
          <a:p>
            <a:r>
              <a:rPr lang="en-US" sz="2000" b="1"/>
              <a:t>Feature Engineering</a:t>
            </a:r>
            <a:r>
              <a:rPr lang="en-US" sz="2000"/>
              <a:t>: Extract relevant features like booster version, launch outcome, and landing status.</a:t>
            </a:r>
          </a:p>
          <a:p>
            <a:r>
              <a:rPr lang="en-US" sz="2000" b="1"/>
              <a:t>Save Processed Data</a:t>
            </a:r>
            <a:r>
              <a:rPr lang="en-US" sz="2000"/>
              <a:t>: Export the cleaned and processed data for further analysis.</a:t>
            </a:r>
          </a:p>
          <a:p>
            <a:pPr>
              <a:spcBef>
                <a:spcPts val="1400"/>
              </a:spcBef>
            </a:pPr>
            <a:r>
              <a:rPr lang="en-US" sz="2000"/>
              <a:t>For a detailed demonstration of API calls, including code and outcomes, you can access the GitHub repository (</a:t>
            </a:r>
            <a:r>
              <a:rPr lang="en-US" sz="2000">
                <a:hlinkClick r:id="rId2">
                  <a:extLst>
                    <a:ext uri="{A12FA001-AC4F-418D-AE19-62706E023703}">
                      <ahyp:hlinkClr xmlns:ahyp="http://schemas.microsoft.com/office/drawing/2018/hyperlinkcolor" val="tx"/>
                    </a:ext>
                  </a:extLst>
                </a:hlinkClick>
              </a:rPr>
              <a:t>[here]</a:t>
            </a:r>
            <a:r>
              <a:rPr lang="en-US" sz="2000"/>
              <a:t>).</a:t>
            </a:r>
          </a:p>
          <a:p>
            <a:endParaRPr lang="en-US" sz="2000"/>
          </a:p>
          <a:p>
            <a:endParaRPr lang="en-US" sz="2000"/>
          </a:p>
          <a:p>
            <a:endParaRPr lang="en-US" sz="2000"/>
          </a:p>
          <a:p>
            <a:endParaRPr lang="en-US" sz="2000"/>
          </a:p>
        </p:txBody>
      </p:sp>
      <p:pic>
        <p:nvPicPr>
          <p:cNvPr id="3" name="Imagen 2">
            <a:extLst>
              <a:ext uri="{FF2B5EF4-FFF2-40B4-BE49-F238E27FC236}">
                <a16:creationId xmlns:a16="http://schemas.microsoft.com/office/drawing/2014/main" id="{66C9E24F-4836-499C-6A0E-551FC4CEA921}"/>
              </a:ext>
            </a:extLst>
          </p:cNvPr>
          <p:cNvPicPr>
            <a:picLocks noChangeAspect="1"/>
          </p:cNvPicPr>
          <p:nvPr/>
        </p:nvPicPr>
        <p:blipFill>
          <a:blip r:embed="rId3"/>
          <a:srcRect t="9618" b="16277"/>
          <a:stretch/>
        </p:blipFill>
        <p:spPr>
          <a:xfrm>
            <a:off x="7675658" y="2093976"/>
            <a:ext cx="3941064" cy="4096512"/>
          </a:xfrm>
          <a:prstGeom prst="rect">
            <a:avLst/>
          </a:prstGeom>
        </p:spPr>
      </p:pic>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5075537C-CA84-1446-933C-8E9D027F9201}" type="slidenum">
              <a:rPr lang="en-US" sz="1200" smtClean="0">
                <a:solidFill>
                  <a:prstClr val="black">
                    <a:tint val="75000"/>
                  </a:prstClr>
                </a:solidFill>
                <a:latin typeface="Calibri" panose="020F0502020204030204"/>
              </a:rPr>
              <a:pPr>
                <a:spcAft>
                  <a:spcPts val="600"/>
                </a:spcAft>
                <a:defRPr/>
              </a:pPr>
              <a:t>9</a:t>
            </a:fld>
            <a:endParaRPr lang="en-US" sz="1200">
              <a:solidFill>
                <a:prstClr val="black">
                  <a:tint val="75000"/>
                </a:prstClr>
              </a:solidFill>
              <a:latin typeface="Calibri" panose="020F0502020204030204"/>
            </a:endParaRPr>
          </a:p>
        </p:txBody>
      </p:sp>
      <p:pic>
        <p:nvPicPr>
          <p:cNvPr id="9" name="Imagen 8" descr="Icono&#10;&#10;Descripción generada automáticamente">
            <a:extLst>
              <a:ext uri="{FF2B5EF4-FFF2-40B4-BE49-F238E27FC236}">
                <a16:creationId xmlns:a16="http://schemas.microsoft.com/office/drawing/2014/main" id="{C4F6A783-E25F-64A8-0890-A30CAC4560CD}"/>
              </a:ext>
            </a:extLst>
          </p:cNvPr>
          <p:cNvPicPr>
            <a:picLocks noChangeAspect="1"/>
          </p:cNvPicPr>
          <p:nvPr/>
        </p:nvPicPr>
        <p:blipFill>
          <a:blip r:embed="rId4"/>
          <a:stretch>
            <a:fillRect/>
          </a:stretch>
        </p:blipFill>
        <p:spPr>
          <a:xfrm>
            <a:off x="118334" y="5975542"/>
            <a:ext cx="766758" cy="757754"/>
          </a:xfrm>
          <a:prstGeom prst="rect">
            <a:avLst/>
          </a:prstGeom>
        </p:spPr>
      </p:pic>
    </p:spTree>
    <p:extLst>
      <p:ext uri="{BB962C8B-B14F-4D97-AF65-F5344CB8AC3E}">
        <p14:creationId xmlns:p14="http://schemas.microsoft.com/office/powerpoint/2010/main" val="2987552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84</TotalTime>
  <Words>1346</Words>
  <Application>Microsoft Office PowerPoint</Application>
  <PresentationFormat>Panorámica</PresentationFormat>
  <Paragraphs>234</Paragraphs>
  <Slides>47</Slides>
  <Notes>4</Notes>
  <HiddenSlides>0</HiddenSlides>
  <MMClips>0</MMClips>
  <ScaleCrop>false</ScaleCrop>
  <HeadingPairs>
    <vt:vector size="4" baseType="variant">
      <vt:variant>
        <vt:lpstr>Tema</vt:lpstr>
      </vt:variant>
      <vt:variant>
        <vt:i4>1</vt:i4>
      </vt:variant>
      <vt:variant>
        <vt:lpstr>Títulos de diapositiva</vt:lpstr>
      </vt:variant>
      <vt:variant>
        <vt:i4>47</vt:i4>
      </vt:variant>
    </vt:vector>
  </HeadingPairs>
  <TitlesOfParts>
    <vt:vector size="48" baseType="lpstr">
      <vt:lpstr>Custom Design</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YAN Luo</cp:lastModifiedBy>
  <cp:revision>917</cp:revision>
  <dcterms:created xsi:type="dcterms:W3CDTF">2021-04-29T18:58:34Z</dcterms:created>
  <dcterms:modified xsi:type="dcterms:W3CDTF">2024-10-23T11:12:22Z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